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84" r:id="rId3"/>
    <p:sldId id="276" r:id="rId4"/>
    <p:sldId id="271" r:id="rId5"/>
    <p:sldId id="286" r:id="rId6"/>
    <p:sldId id="299" r:id="rId7"/>
    <p:sldId id="258" r:id="rId8"/>
    <p:sldId id="298" r:id="rId9"/>
    <p:sldId id="287" r:id="rId10"/>
    <p:sldId id="260" r:id="rId11"/>
    <p:sldId id="279" r:id="rId12"/>
    <p:sldId id="283" r:id="rId13"/>
    <p:sldId id="280" r:id="rId14"/>
    <p:sldId id="275" r:id="rId15"/>
    <p:sldId id="300" r:id="rId16"/>
    <p:sldId id="290" r:id="rId17"/>
    <p:sldId id="292" r:id="rId18"/>
    <p:sldId id="268" r:id="rId19"/>
    <p:sldId id="267" r:id="rId20"/>
    <p:sldId id="263" r:id="rId21"/>
    <p:sldId id="264" r:id="rId22"/>
    <p:sldId id="261" r:id="rId23"/>
    <p:sldId id="295" r:id="rId24"/>
    <p:sldId id="296" r:id="rId25"/>
    <p:sldId id="297" r:id="rId26"/>
    <p:sldId id="301" r:id="rId27"/>
    <p:sldId id="293" r:id="rId28"/>
    <p:sldId id="274" r:id="rId29"/>
    <p:sldId id="270" r:id="rId30"/>
    <p:sldId id="269" r:id="rId31"/>
    <p:sldId id="273" r:id="rId32"/>
    <p:sldId id="289" r:id="rId33"/>
    <p:sldId id="302" r:id="rId34"/>
    <p:sldId id="304" r:id="rId35"/>
    <p:sldId id="306" r:id="rId36"/>
    <p:sldId id="305" r:id="rId37"/>
    <p:sldId id="308" r:id="rId38"/>
    <p:sldId id="307" r:id="rId39"/>
    <p:sldId id="309" r:id="rId40"/>
    <p:sldId id="310" r:id="rId41"/>
    <p:sldId id="316" r:id="rId42"/>
    <p:sldId id="311" r:id="rId43"/>
    <p:sldId id="312" r:id="rId44"/>
    <p:sldId id="313" r:id="rId45"/>
    <p:sldId id="314" r:id="rId46"/>
    <p:sldId id="315" r:id="rId47"/>
  </p:sldIdLst>
  <p:sldSz cx="12192000" cy="6858000"/>
  <p:notesSz cx="6858000" cy="9144000"/>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F1875A-ED2B-453A-BD60-132AED25FE8B}" v="1" dt="2026-04-15T20:13:03.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41" autoAdjust="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75" d="100"/>
        <a:sy n="75" d="100"/>
      </p:scale>
      <p:origin x="0" y="-52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465BB-B01A-4A6F-A050-07DAF33BE5C5}" type="datetimeFigureOut">
              <a:rPr lang="de-DE" smtClean="0"/>
              <a:t>15.04.2026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2D219-9FEC-41A4-A1AC-8A489FB326E6}" type="slidenum">
              <a:rPr lang="de-DE" smtClean="0"/>
              <a:t>‹Nr.›</a:t>
            </a:fld>
            <a:endParaRPr lang="de-DE"/>
          </a:p>
        </p:txBody>
      </p:sp>
    </p:spTree>
    <p:extLst>
      <p:ext uri="{BB962C8B-B14F-4D97-AF65-F5344CB8AC3E}">
        <p14:creationId xmlns:p14="http://schemas.microsoft.com/office/powerpoint/2010/main" val="1432735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Taty</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Suandi</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ist klinische Psychologin. Sie lebt in der Stadt Bandung auf der Insel Java, die zu Indonesien gehört, etwa eineinhalb Stunden von der Hauptstadt Jakarta entfernt. Sie liebt ihren Beruf, aber manchmal fällt es ihr schwer, das Lachen nicht zu verlernen.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a:t>
            </a:fld>
            <a:endParaRPr lang="de-DE"/>
          </a:p>
        </p:txBody>
      </p:sp>
    </p:spTree>
    <p:extLst>
      <p:ext uri="{BB962C8B-B14F-4D97-AF65-F5344CB8AC3E}">
        <p14:creationId xmlns:p14="http://schemas.microsoft.com/office/powerpoint/2010/main" val="309733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Auf einer Kommode steht ein Bild, das eine frühere Bewohnerin gemalt hat. Warum hat sie es nicht mitgenommen, als sie ausgezogen ist?</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12</a:t>
            </a:fld>
            <a:endParaRPr lang="de-DE"/>
          </a:p>
        </p:txBody>
      </p:sp>
    </p:spTree>
    <p:extLst>
      <p:ext uri="{BB962C8B-B14F-4D97-AF65-F5344CB8AC3E}">
        <p14:creationId xmlns:p14="http://schemas.microsoft.com/office/powerpoint/2010/main" val="2955103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An einer Pinnwand hängt ein Zettel, auf dem steht: </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Stay</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positive and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smile</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(Bleibe positiv und lächle)</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Jangan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Lupa</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Bersyukur</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Dan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Menjadi</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Pribadi</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Lebih</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(Vergiss nicht, dankbar zu sein und ein besserer Mensch zu werden)</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Warum schreibt jemand so etwas an die Pinnwand?</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13</a:t>
            </a:fld>
            <a:endParaRPr lang="de-DE"/>
          </a:p>
        </p:txBody>
      </p:sp>
    </p:spTree>
    <p:extLst>
      <p:ext uri="{BB962C8B-B14F-4D97-AF65-F5344CB8AC3E}">
        <p14:creationId xmlns:p14="http://schemas.microsoft.com/office/powerpoint/2010/main" val="2837007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Karmila Jusup, Pfarrerin und Projektkoordinatorin von Mission 21, begrüsst uns. Sie unterhält sich gerade mit einer Frau, die sich aber nicht umdreht, als wolle sie sich verstecken.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14</a:t>
            </a:fld>
            <a:endParaRPr lang="de-DE"/>
          </a:p>
        </p:txBody>
      </p:sp>
    </p:spTree>
    <p:extLst>
      <p:ext uri="{BB962C8B-B14F-4D97-AF65-F5344CB8AC3E}">
        <p14:creationId xmlns:p14="http://schemas.microsoft.com/office/powerpoint/2010/main" val="2681676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Und dann entdecken wir ein Plakat, das verrät, warum es das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Durebang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Center gibt und warum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Taty</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manchmal überhaupt nicht mehr lachen kann. </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Tahap</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pengaduan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kekerasan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steht darüber (Schritte zum Anzeigen von Gewalt).</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Das Haus ist ein «Women’s Crisis Center (WCC)», ein Krisenzentrum speziell für Frauen, die Gewalt erlebt haben. Viele Frauen haben Gewalt erlebt, viel zu viele in Indonesien. Und auch in allen anderen Ländern der Welt. </a:t>
            </a:r>
            <a:b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b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16</a:t>
            </a:fld>
            <a:endParaRPr lang="de-DE"/>
          </a:p>
        </p:txBody>
      </p:sp>
    </p:spTree>
    <p:extLst>
      <p:ext uri="{BB962C8B-B14F-4D97-AF65-F5344CB8AC3E}">
        <p14:creationId xmlns:p14="http://schemas.microsoft.com/office/powerpoint/2010/main" val="1411132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Eine nationale Untersuchung hat 2024 ans Licht gebracht, dass rund eine von vier Frauen im Laufe ihres Lebens körperliche und/oder sexuelle Gewalt erlebt. Zwar trat 2022 in Indonesien ein neues Gesetz in Kraft, das Frauen und Kinder besser schützen soll. Aber ob die Gewalt dadurch wirklich zurückgeht, muss sich noch zeigen.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17</a:t>
            </a:fld>
            <a:endParaRPr lang="de-DE"/>
          </a:p>
        </p:txBody>
      </p:sp>
    </p:spTree>
    <p:extLst>
      <p:ext uri="{BB962C8B-B14F-4D97-AF65-F5344CB8AC3E}">
        <p14:creationId xmlns:p14="http://schemas.microsoft.com/office/powerpoint/2010/main" val="3445697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Wer von seinem Partner oder seiner Familie Gewalt erlebt hat, kann in das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Durebang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Center fliehen. Doch wenn jemand gar nichts von dieser Einrichtung weiss oder es nicht schafft, dorthin zu kommen? Immer wieder werden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Taty</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und ihre Kolleg*innen auf Familien hingewiesen, wo es möglicherweise Probleme gibt. </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18</a:t>
            </a:fld>
            <a:endParaRPr lang="de-DE"/>
          </a:p>
        </p:txBody>
      </p:sp>
    </p:spTree>
    <p:extLst>
      <p:ext uri="{BB962C8B-B14F-4D97-AF65-F5344CB8AC3E}">
        <p14:creationId xmlns:p14="http://schemas.microsoft.com/office/powerpoint/2010/main" val="1777269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Sie machen dann Hausbesuche, sprechen mit den Frauen und versuchen, Vertrauen aufzubauen. Das braucht viel Zeit und Einfühlungsvermögen.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19</a:t>
            </a:fld>
            <a:endParaRPr lang="de-DE"/>
          </a:p>
        </p:txBody>
      </p:sp>
    </p:spTree>
    <p:extLst>
      <p:ext uri="{BB962C8B-B14F-4D97-AF65-F5344CB8AC3E}">
        <p14:creationId xmlns:p14="http://schemas.microsoft.com/office/powerpoint/2010/main" val="2966810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Bei den Hausbesuchen machen sie manchmal schockierende Entdeckungen. Einmal hiess es: «Die Frau, nach der ihr fragt, ist nicht da. Wir wissen nicht, wann sie zurückkommt.» Sie liessen sich nicht gleich abweisen und fragten auch bei Nachbarn.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20</a:t>
            </a:fld>
            <a:endParaRPr lang="de-DE"/>
          </a:p>
        </p:txBody>
      </p:sp>
    </p:spTree>
    <p:extLst>
      <p:ext uri="{BB962C8B-B14F-4D97-AF65-F5344CB8AC3E}">
        <p14:creationId xmlns:p14="http://schemas.microsoft.com/office/powerpoint/2010/main" val="224549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Hinter dem Haus fiel ihnen ein eigenartiger Holzverschlag auf. Und dann entdeckten sie, dass die gesuchte Frau darin gefangen gehalten wurde. Mit Hilfe der Polizei konnten sie sie befreien und im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Durebang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Center in Sicherheit bringen.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21</a:t>
            </a:fld>
            <a:endParaRPr lang="de-DE"/>
          </a:p>
        </p:txBody>
      </p:sp>
    </p:spTree>
    <p:extLst>
      <p:ext uri="{BB962C8B-B14F-4D97-AF65-F5344CB8AC3E}">
        <p14:creationId xmlns:p14="http://schemas.microsoft.com/office/powerpoint/2010/main" val="2292225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Manchmal wird schon Kindern Gewalt angetan. Deshalb hat das Team des Krisenzentrums begonnen, in Kindergärten und Schulen zu gehen, um mit den Kindern darüber zu sprechen. Hier sehen wir Cliff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Kasakeyan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in einer Schulklasse.</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22</a:t>
            </a:fld>
            <a:endParaRPr lang="de-DE"/>
          </a:p>
        </p:txBody>
      </p:sp>
    </p:spTree>
    <p:extLst>
      <p:ext uri="{BB962C8B-B14F-4D97-AF65-F5344CB8AC3E}">
        <p14:creationId xmlns:p14="http://schemas.microsoft.com/office/powerpoint/2010/main" val="376160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Bandung ist eine Grossstadt mit 2,5 Mio. Einwohnern inmitten von wunderbarer tropischer Landschaft, umgeben von Vulkanen und Teeplantagen. </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3</a:t>
            </a:fld>
            <a:endParaRPr lang="de-DE"/>
          </a:p>
        </p:txBody>
      </p:sp>
    </p:spTree>
    <p:extLst>
      <p:ext uri="{BB962C8B-B14F-4D97-AF65-F5344CB8AC3E}">
        <p14:creationId xmlns:p14="http://schemas.microsoft.com/office/powerpoint/2010/main" val="312303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Das Programm heisst «I am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special</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 «ich bin einzigartig».</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23</a:t>
            </a:fld>
            <a:endParaRPr lang="de-DE"/>
          </a:p>
        </p:txBody>
      </p:sp>
    </p:spTree>
    <p:extLst>
      <p:ext uri="{BB962C8B-B14F-4D97-AF65-F5344CB8AC3E}">
        <p14:creationId xmlns:p14="http://schemas.microsoft.com/office/powerpoint/2010/main" val="1028563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Ganz einfache Zeichnungen helfen, die eigenen Rechte zu kennen und auf Warnzeichen zu achten. </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24</a:t>
            </a:fld>
            <a:endParaRPr lang="de-DE"/>
          </a:p>
        </p:txBody>
      </p:sp>
    </p:spTree>
    <p:extLst>
      <p:ext uri="{BB962C8B-B14F-4D97-AF65-F5344CB8AC3E}">
        <p14:creationId xmlns:p14="http://schemas.microsoft.com/office/powerpoint/2010/main" val="1155528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Die Kinder verstehen, was sie machen können, wenn es Probleme gibt: um Hilfe rufen, sich wehren, mit Vertrauenspersonen sprechen. Etwa mit jemandem vom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Durebang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Center.</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25</a:t>
            </a:fld>
            <a:endParaRPr lang="de-DE"/>
          </a:p>
        </p:txBody>
      </p:sp>
    </p:spTree>
    <p:extLst>
      <p:ext uri="{BB962C8B-B14F-4D97-AF65-F5344CB8AC3E}">
        <p14:creationId xmlns:p14="http://schemas.microsoft.com/office/powerpoint/2010/main" val="2914341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Das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Durebang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Center hilft Betroffenen, Halt zu sagen und Halt zu finden:</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Halt bzw.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Stop</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zu sagen, um aus der Gewalt auszubrechen.</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Halt bzw. eine Grundlage zu finden, um weiterzuleben.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27</a:t>
            </a:fld>
            <a:endParaRPr lang="de-DE"/>
          </a:p>
        </p:txBody>
      </p:sp>
    </p:spTree>
    <p:extLst>
      <p:ext uri="{BB962C8B-B14F-4D97-AF65-F5344CB8AC3E}">
        <p14:creationId xmlns:p14="http://schemas.microsoft.com/office/powerpoint/2010/main" val="1400187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Wenn eine Frau dorthin kommt, kann sie in einem der Zimmer kostenlos wohnen. Sie bekommt Schutz und Unterstützung und Begleitung. </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28</a:t>
            </a:fld>
            <a:endParaRPr lang="de-DE"/>
          </a:p>
        </p:txBody>
      </p:sp>
    </p:spTree>
    <p:extLst>
      <p:ext uri="{BB962C8B-B14F-4D97-AF65-F5344CB8AC3E}">
        <p14:creationId xmlns:p14="http://schemas.microsoft.com/office/powerpoint/2010/main" val="41200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Taty</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Suandi</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berät die Frauen nicht nur. Sie hilft ihnen auch, Anzeige gegen die Gewalttäter zu erstatten. Sie geht mit den Frauen in die Gerichtsverhandlungen und tritt teilweise selbst als Zeugin auf. Es ist bewundernswert, wie furchtlos sie das tut.</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29</a:t>
            </a:fld>
            <a:endParaRPr lang="de-DE"/>
          </a:p>
        </p:txBody>
      </p:sp>
    </p:spTree>
    <p:extLst>
      <p:ext uri="{BB962C8B-B14F-4D97-AF65-F5344CB8AC3E}">
        <p14:creationId xmlns:p14="http://schemas.microsoft.com/office/powerpoint/2010/main" val="496977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Die Frauen haben die Möglichkeit einer Therapie, um das erlittene Unrecht zu bearbeiten. Meist bleiben sie mehrere Monate, bis sie sich über ihren weiteren Weg klarer werden. In der Zwischenzeit können sie eine Ausbildung beginnen. Das Team bereitet sie auch auf die Reintegration vor.</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30</a:t>
            </a:fld>
            <a:endParaRPr lang="de-DE"/>
          </a:p>
        </p:txBody>
      </p:sp>
    </p:spTree>
    <p:extLst>
      <p:ext uri="{BB962C8B-B14F-4D97-AF65-F5344CB8AC3E}">
        <p14:creationId xmlns:p14="http://schemas.microsoft.com/office/powerpoint/2010/main" val="3831516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Das Team des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Durebang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Centers ruft regelmässig Fachleute zusammen, um besonders schwierige Fälle zu besprechen. Zusammen mit Rechtsanwälten und Polizeivertretern und mit der Nationalen Kommission gegen Gewalt an Frauen beraten sie das Vorgehen.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31</a:t>
            </a:fld>
            <a:endParaRPr lang="de-DE"/>
          </a:p>
        </p:txBody>
      </p:sp>
    </p:spTree>
    <p:extLst>
      <p:ext uri="{BB962C8B-B14F-4D97-AF65-F5344CB8AC3E}">
        <p14:creationId xmlns:p14="http://schemas.microsoft.com/office/powerpoint/2010/main" val="1207024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Weil das Problem so weit verbreitet ist, organisiert das Team öffentliche Workshops, hier im Februar 2026. Das Thema heisst </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pPr>
              <a:lnSpc>
                <a:spcPct val="107000"/>
              </a:lnSpc>
            </a:pP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Pencegahan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Penanganan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Kekerasan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di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Perguruan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Tinggi</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t>
            </a:r>
            <a:endParaRPr lang="de-DE" sz="1800" dirty="0">
              <a:effectLst/>
              <a:latin typeface="Periodico Text M21" panose="02000503060000020004" pitchFamily="50" charset="0"/>
              <a:ea typeface="Periodico Text M21" panose="02000503060000020004" pitchFamily="50" charset="0"/>
              <a:cs typeface="Times New Roman" panose="02020603050405020304" pitchFamily="18" charset="0"/>
            </a:endParaRPr>
          </a:p>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(Prävention und Bekämpfung von Gewalt an Hochschulen).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32</a:t>
            </a:fld>
            <a:endParaRPr lang="de-DE"/>
          </a:p>
        </p:txBody>
      </p:sp>
    </p:spTree>
    <p:extLst>
      <p:ext uri="{BB962C8B-B14F-4D97-AF65-F5344CB8AC3E}">
        <p14:creationId xmlns:p14="http://schemas.microsoft.com/office/powerpoint/2010/main" val="498343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Für viele Frauen ist das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Durebang</a:t>
            </a:r>
            <a:r>
              <a:rPr lang="de-DE" sz="1800" dirty="0">
                <a:effectLst/>
                <a:latin typeface="Calibri" panose="020F0502020204030204" pitchFamily="34" charset="0"/>
                <a:ea typeface="Calibri" panose="020F0502020204030204" pitchFamily="34" charset="0"/>
                <a:cs typeface="Times New Roman" panose="02020603050405020304" pitchFamily="18" charset="0"/>
              </a:rPr>
              <a:t> Center zu einer Rettungsinsel geworden, auf der sie wieder Halt gefunden und neue Kraft geschöpft haben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33</a:t>
            </a:fld>
            <a:endParaRPr lang="de-DE"/>
          </a:p>
        </p:txBody>
      </p:sp>
    </p:spTree>
    <p:extLst>
      <p:ext uri="{BB962C8B-B14F-4D97-AF65-F5344CB8AC3E}">
        <p14:creationId xmlns:p14="http://schemas.microsoft.com/office/powerpoint/2010/main" val="324091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Sie ist bekannt für ihre Architektur, ihre Universität und für ihr relativ kühles tropisches Klima, weil sie fast 800 m über dem Meer liegt.</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4</a:t>
            </a:fld>
            <a:endParaRPr lang="de-DE"/>
          </a:p>
        </p:txBody>
      </p:sp>
    </p:spTree>
    <p:extLst>
      <p:ext uri="{BB962C8B-B14F-4D97-AF65-F5344CB8AC3E}">
        <p14:creationId xmlns:p14="http://schemas.microsoft.com/office/powerpoint/2010/main" val="3162563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Und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Taty</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Suandi</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ist eine Art Engel für sie geworden.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34</a:t>
            </a:fld>
            <a:endParaRPr lang="de-DE"/>
          </a:p>
        </p:txBody>
      </p:sp>
    </p:spTree>
    <p:extLst>
      <p:ext uri="{BB962C8B-B14F-4D97-AF65-F5344CB8AC3E}">
        <p14:creationId xmlns:p14="http://schemas.microsoft.com/office/powerpoint/2010/main" val="540552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Und Cliff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Kasakeyan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Und all die anderen.</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35</a:t>
            </a:fld>
            <a:endParaRPr lang="de-DE"/>
          </a:p>
        </p:txBody>
      </p:sp>
    </p:spTree>
    <p:extLst>
      <p:ext uri="{BB962C8B-B14F-4D97-AF65-F5344CB8AC3E}">
        <p14:creationId xmlns:p14="http://schemas.microsoft.com/office/powerpoint/2010/main" val="2019450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[Plakat der Kampagne 2026]</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36</a:t>
            </a:fld>
            <a:endParaRPr lang="de-DE"/>
          </a:p>
        </p:txBody>
      </p:sp>
    </p:spTree>
    <p:extLst>
      <p:ext uri="{BB962C8B-B14F-4D97-AF65-F5344CB8AC3E}">
        <p14:creationId xmlns:p14="http://schemas.microsoft.com/office/powerpoint/2010/main" val="350074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Taty</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Suandi</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ist alleinerziehende Mutter und setzt sich seit 30 Jahren für andere ein. Sie hat eine Hilfsorganisation gegründet und engagiert sich nicht nur in Bandung, sondern auch in sehr abgelegenen Gebieten Indonesiens. Manche nennen sie einen Engel. </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5</a:t>
            </a:fld>
            <a:endParaRPr lang="de-DE"/>
          </a:p>
        </p:txBody>
      </p:sp>
    </p:spTree>
    <p:extLst>
      <p:ext uri="{BB962C8B-B14F-4D97-AF65-F5344CB8AC3E}">
        <p14:creationId xmlns:p14="http://schemas.microsoft.com/office/powerpoint/2010/main" val="2156795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Sie nimmt uns mit zum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Durebang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Center in Bandung.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Durebang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ist koreanisch und bedeutet «Haus meiner Schwester».</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7</a:t>
            </a:fld>
            <a:endParaRPr lang="de-DE"/>
          </a:p>
        </p:txBody>
      </p:sp>
    </p:spTree>
    <p:extLst>
      <p:ext uri="{BB962C8B-B14F-4D97-AF65-F5344CB8AC3E}">
        <p14:creationId xmlns:p14="http://schemas.microsoft.com/office/powerpoint/2010/main" val="540435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Es wurde 2013 von der Evangelischen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Pasundan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-Kirche gebaut, einer relativ kleinen Kirche mit etwa 60 Gemeinden, die seit vielen Jahren mit Mission 21 partnerschaftlich verbunden ist.</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8</a:t>
            </a:fld>
            <a:endParaRPr lang="de-DE"/>
          </a:p>
        </p:txBody>
      </p:sp>
    </p:spTree>
    <p:extLst>
      <p:ext uri="{BB962C8B-B14F-4D97-AF65-F5344CB8AC3E}">
        <p14:creationId xmlns:p14="http://schemas.microsoft.com/office/powerpoint/2010/main" val="378570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Im kleinen Garten steht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Tatys</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Kollege: Cliff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Kasakeyan</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evangelischer Pfarrer und Case Manager des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Durebang</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Centers. Obwohl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Taty</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Muslimin ist und er Christ, arbeiten sie eng zusammen. </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9</a:t>
            </a:fld>
            <a:endParaRPr lang="de-DE"/>
          </a:p>
        </p:txBody>
      </p:sp>
    </p:spTree>
    <p:extLst>
      <p:ext uri="{BB962C8B-B14F-4D97-AF65-F5344CB8AC3E}">
        <p14:creationId xmlns:p14="http://schemas.microsoft.com/office/powerpoint/2010/main" val="285701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Taty</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800" dirty="0" err="1">
                <a:effectLst/>
                <a:latin typeface="Periodico Text M21" panose="02000503060000020004" pitchFamily="50" charset="0"/>
                <a:ea typeface="Periodico Text M21" panose="02000503060000020004" pitchFamily="50" charset="0"/>
                <a:cs typeface="Times New Roman" panose="02020603050405020304" pitchFamily="18" charset="0"/>
              </a:rPr>
              <a:t>Suandi</a:t>
            </a:r>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 zeigt uns das Haus und wir merken schnell, dass es ziemlich ungewöhnlich ist. In einem kleinen Zimmer liegen ein paar Decken auf dem Boden, nichts weiter. Wer wohnt hier?</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10</a:t>
            </a:fld>
            <a:endParaRPr lang="de-DE"/>
          </a:p>
        </p:txBody>
      </p:sp>
    </p:spTree>
    <p:extLst>
      <p:ext uri="{BB962C8B-B14F-4D97-AF65-F5344CB8AC3E}">
        <p14:creationId xmlns:p14="http://schemas.microsoft.com/office/powerpoint/2010/main" val="3066845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Periodico Text M21" panose="02000503060000020004" pitchFamily="50" charset="0"/>
                <a:ea typeface="Periodico Text M21" panose="02000503060000020004" pitchFamily="50" charset="0"/>
                <a:cs typeface="Times New Roman" panose="02020603050405020304" pitchFamily="18" charset="0"/>
              </a:rPr>
              <a:t>An der Wand hängt ein Tagesablauf mit genauen Uhrzeiten. Die Beschriftung ist auf indonesisch: Essenszeiten, auch Gebetszeiten und wann es ins Bett geht. Wer braucht so etwas?</a:t>
            </a:r>
            <a:endParaRPr lang="de-DE" dirty="0"/>
          </a:p>
        </p:txBody>
      </p:sp>
      <p:sp>
        <p:nvSpPr>
          <p:cNvPr id="4" name="Foliennummernplatzhalter 3"/>
          <p:cNvSpPr>
            <a:spLocks noGrp="1"/>
          </p:cNvSpPr>
          <p:nvPr>
            <p:ph type="sldNum" sz="quarter" idx="5"/>
          </p:nvPr>
        </p:nvSpPr>
        <p:spPr/>
        <p:txBody>
          <a:bodyPr/>
          <a:lstStyle/>
          <a:p>
            <a:fld id="{7B02D219-9FEC-41A4-A1AC-8A489FB326E6}" type="slidenum">
              <a:rPr lang="de-DE" smtClean="0"/>
              <a:t>11</a:t>
            </a:fld>
            <a:endParaRPr lang="de-DE"/>
          </a:p>
        </p:txBody>
      </p:sp>
    </p:spTree>
    <p:extLst>
      <p:ext uri="{BB962C8B-B14F-4D97-AF65-F5344CB8AC3E}">
        <p14:creationId xmlns:p14="http://schemas.microsoft.com/office/powerpoint/2010/main" val="2919485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E0C29-E9A7-3391-A4C8-B6D63900EE3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8F2F49F-F193-AF72-87FF-31DD7FDC05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71DA9FC-4343-2BBC-56A0-90D36910DB43}"/>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5" name="Fußzeilenplatzhalter 4">
            <a:extLst>
              <a:ext uri="{FF2B5EF4-FFF2-40B4-BE49-F238E27FC236}">
                <a16:creationId xmlns:a16="http://schemas.microsoft.com/office/drawing/2014/main" id="{B960D18C-82C0-41FE-BCB3-468A2679A53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17F018A-D82C-37EF-429D-9F3A88F3F0E8}"/>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376284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2FE70E-B629-5742-EF03-23DA706070A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A1C6960-B78C-A07C-44AD-2FC38859F13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52364EE-F3AC-1D4E-5C69-1FB78B6EE278}"/>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5" name="Fußzeilenplatzhalter 4">
            <a:extLst>
              <a:ext uri="{FF2B5EF4-FFF2-40B4-BE49-F238E27FC236}">
                <a16:creationId xmlns:a16="http://schemas.microsoft.com/office/drawing/2014/main" id="{98A76EB5-750D-8241-1B0A-F099EBDFA7B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AA377F9-7076-0501-3545-00C9FD994F44}"/>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80902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746E4B1-8F6D-DAE9-C939-C991EFED191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61C7AB2-7DEC-AFD9-4976-65380178380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793E7FE-8A62-D270-4925-2255B611A69E}"/>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5" name="Fußzeilenplatzhalter 4">
            <a:extLst>
              <a:ext uri="{FF2B5EF4-FFF2-40B4-BE49-F238E27FC236}">
                <a16:creationId xmlns:a16="http://schemas.microsoft.com/office/drawing/2014/main" id="{83B620F8-9151-9D71-429B-6005609D235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DF23B0F-72C3-7DB6-FED7-D896497A757D}"/>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105490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E8344E-16E4-2ED7-286B-6268BD2AAE8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825EC0C-15B4-4136-65E0-A4292EFEAD3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9DFB64F-4FBD-DF59-D00B-1760DF8BA1CB}"/>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5" name="Fußzeilenplatzhalter 4">
            <a:extLst>
              <a:ext uri="{FF2B5EF4-FFF2-40B4-BE49-F238E27FC236}">
                <a16:creationId xmlns:a16="http://schemas.microsoft.com/office/drawing/2014/main" id="{F0F680C3-3CE5-D0E5-C011-AD5F5A23841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6AFA3DB-0BF8-CAFC-2996-83499F0A91D4}"/>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175141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79A84-A211-0B98-4BAD-40F65C2CDC0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D7B2B35-DB35-EFB1-7F7D-7FDBE6D4FC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EF2EF8C-47A6-CB5A-E6C0-F2DF5A5E000E}"/>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5" name="Fußzeilenplatzhalter 4">
            <a:extLst>
              <a:ext uri="{FF2B5EF4-FFF2-40B4-BE49-F238E27FC236}">
                <a16:creationId xmlns:a16="http://schemas.microsoft.com/office/drawing/2014/main" id="{9675B20F-8080-D6DB-B4B9-C6A1B8FE8E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A8DB808-815A-0030-3B80-066E955019B6}"/>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260612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12548-F2C3-EAFE-84DA-77C7031597C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C19283-37F1-3BD3-01D2-D7D710D0D23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93FF086-1F80-CB2D-5D9C-ED97F25FF59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45A1840-DB13-B50A-D485-9E6DF8D1133C}"/>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6" name="Fußzeilenplatzhalter 5">
            <a:extLst>
              <a:ext uri="{FF2B5EF4-FFF2-40B4-BE49-F238E27FC236}">
                <a16:creationId xmlns:a16="http://schemas.microsoft.com/office/drawing/2014/main" id="{D0090774-6ECC-04BF-FAD2-E15DC581D37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BC55E1D-AC0D-51ED-9B2A-E5B00123788B}"/>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316447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D8493-77B9-C8FA-0515-EDA7E71B4EB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0D147D5-5E09-6B2C-7174-BE64A7561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52D6FD3-56E1-E575-62E6-BA9FFE1FE79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B7C439C-9143-03A0-ADD3-44959E648D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76ADCB9-2451-3759-50AB-8A41F8A821E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8DFFD6D-F829-D114-A56F-2D4C6825F62C}"/>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8" name="Fußzeilenplatzhalter 7">
            <a:extLst>
              <a:ext uri="{FF2B5EF4-FFF2-40B4-BE49-F238E27FC236}">
                <a16:creationId xmlns:a16="http://schemas.microsoft.com/office/drawing/2014/main" id="{DDE435E7-C2FD-E925-A946-DBE95662520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687A1D8-3490-AE36-C0CE-2EDF1FB8A4D1}"/>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29635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87D69-CBF6-BCC1-2CFB-EB4EFAB9AFB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526E65A-466E-D364-3DBA-59C3E7D48820}"/>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4" name="Fußzeilenplatzhalter 3">
            <a:extLst>
              <a:ext uri="{FF2B5EF4-FFF2-40B4-BE49-F238E27FC236}">
                <a16:creationId xmlns:a16="http://schemas.microsoft.com/office/drawing/2014/main" id="{71E20E5A-53EF-72E0-8F92-35AB7F93FA8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EB46C3A-BA11-7F95-4DDA-1E724207B7E4}"/>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195664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B264855-D038-BA53-9738-CD76E9C7ADE1}"/>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3" name="Fußzeilenplatzhalter 2">
            <a:extLst>
              <a:ext uri="{FF2B5EF4-FFF2-40B4-BE49-F238E27FC236}">
                <a16:creationId xmlns:a16="http://schemas.microsoft.com/office/drawing/2014/main" id="{6ADE1BEB-2C58-33C8-F0BA-86F58698B66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751CE09-80A5-7B78-974A-07124921A49F}"/>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43120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282085-F20A-7F30-1FE9-50928FF3A34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24F19C9-58FD-72AD-3846-EFF0575422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A5E4DDB-5416-914F-C9D4-59B471B51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C73CEBB-3A8E-DAA3-1EB9-2477119D9836}"/>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6" name="Fußzeilenplatzhalter 5">
            <a:extLst>
              <a:ext uri="{FF2B5EF4-FFF2-40B4-BE49-F238E27FC236}">
                <a16:creationId xmlns:a16="http://schemas.microsoft.com/office/drawing/2014/main" id="{314000F4-028E-A988-ECF9-BADA96725FB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97DB571-8211-528C-F85E-9890EE22A879}"/>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76985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40225-F1E1-C6A8-152E-2D368DDEF97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1388F3F-BFDF-DAC3-CAC1-A5B68E4628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E6B967B-0E82-DE8A-18D4-351A647DF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C165B4-C201-8572-5DEC-57D124EE4CDC}"/>
              </a:ext>
            </a:extLst>
          </p:cNvPr>
          <p:cNvSpPr>
            <a:spLocks noGrp="1"/>
          </p:cNvSpPr>
          <p:nvPr>
            <p:ph type="dt" sz="half" idx="10"/>
          </p:nvPr>
        </p:nvSpPr>
        <p:spPr/>
        <p:txBody>
          <a:bodyPr/>
          <a:lstStyle/>
          <a:p>
            <a:fld id="{1FEB415E-FCA8-4BB5-AF86-EB6C62DD0AE6}" type="datetimeFigureOut">
              <a:rPr lang="de-DE" smtClean="0"/>
              <a:t>15.04.2026</a:t>
            </a:fld>
            <a:endParaRPr lang="de-DE"/>
          </a:p>
        </p:txBody>
      </p:sp>
      <p:sp>
        <p:nvSpPr>
          <p:cNvPr id="6" name="Fußzeilenplatzhalter 5">
            <a:extLst>
              <a:ext uri="{FF2B5EF4-FFF2-40B4-BE49-F238E27FC236}">
                <a16:creationId xmlns:a16="http://schemas.microsoft.com/office/drawing/2014/main" id="{C5395BCD-BC3B-784A-70F8-B77E0649F7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87C5B1E-F027-83EE-CB98-1689D81322EB}"/>
              </a:ext>
            </a:extLst>
          </p:cNvPr>
          <p:cNvSpPr>
            <a:spLocks noGrp="1"/>
          </p:cNvSpPr>
          <p:nvPr>
            <p:ph type="sldNum" sz="quarter" idx="12"/>
          </p:nvPr>
        </p:nvSpPr>
        <p:spPr/>
        <p:txBody>
          <a:bodyPr/>
          <a:lstStyle/>
          <a:p>
            <a:fld id="{8FAF6AA2-6FAC-438F-AB81-106BBE88E573}" type="slidenum">
              <a:rPr lang="de-DE" smtClean="0"/>
              <a:t>‹Nr.›</a:t>
            </a:fld>
            <a:endParaRPr lang="de-DE"/>
          </a:p>
        </p:txBody>
      </p:sp>
    </p:spTree>
    <p:extLst>
      <p:ext uri="{BB962C8B-B14F-4D97-AF65-F5344CB8AC3E}">
        <p14:creationId xmlns:p14="http://schemas.microsoft.com/office/powerpoint/2010/main" val="333181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6C7E88A-442E-88B1-701A-8251FEB083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64629D3-C614-E2A6-9CA2-617EC0796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37A6C94-68A1-FF08-AA19-A7B5822665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EB415E-FCA8-4BB5-AF86-EB6C62DD0AE6}" type="datetimeFigureOut">
              <a:rPr lang="de-DE" smtClean="0"/>
              <a:t>15.04.2026</a:t>
            </a:fld>
            <a:endParaRPr lang="de-DE"/>
          </a:p>
        </p:txBody>
      </p:sp>
      <p:sp>
        <p:nvSpPr>
          <p:cNvPr id="5" name="Fußzeilenplatzhalter 4">
            <a:extLst>
              <a:ext uri="{FF2B5EF4-FFF2-40B4-BE49-F238E27FC236}">
                <a16:creationId xmlns:a16="http://schemas.microsoft.com/office/drawing/2014/main" id="{8CF435B7-2FDB-5B8C-546E-431855E3F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C506FE5F-F7F7-4A7F-3EEF-732E8B7DC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AF6AA2-6FAC-438F-AB81-106BBE88E573}" type="slidenum">
              <a:rPr lang="de-DE" smtClean="0"/>
              <a:t>‹Nr.›</a:t>
            </a:fld>
            <a:endParaRPr lang="de-DE"/>
          </a:p>
        </p:txBody>
      </p:sp>
    </p:spTree>
    <p:extLst>
      <p:ext uri="{BB962C8B-B14F-4D97-AF65-F5344CB8AC3E}">
        <p14:creationId xmlns:p14="http://schemas.microsoft.com/office/powerpoint/2010/main" val="318762548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05149-3429-0440-5386-11E4A570535A}"/>
              </a:ext>
            </a:extLst>
          </p:cNvPr>
          <p:cNvSpPr>
            <a:spLocks noGrp="1"/>
          </p:cNvSpPr>
          <p:nvPr>
            <p:ph type="ctrTitle"/>
          </p:nvPr>
        </p:nvSpPr>
        <p:spPr/>
        <p:txBody>
          <a:bodyPr/>
          <a:lstStyle/>
          <a:p>
            <a:r>
              <a:rPr lang="de-DE" dirty="0"/>
              <a:t>Ein Ort für neue Hoffnung</a:t>
            </a:r>
          </a:p>
        </p:txBody>
      </p:sp>
      <p:sp>
        <p:nvSpPr>
          <p:cNvPr id="3" name="Untertitel 2">
            <a:extLst>
              <a:ext uri="{FF2B5EF4-FFF2-40B4-BE49-F238E27FC236}">
                <a16:creationId xmlns:a16="http://schemas.microsoft.com/office/drawing/2014/main" id="{95D31510-B3B2-34AF-ED4D-383AAD649911}"/>
              </a:ext>
            </a:extLst>
          </p:cNvPr>
          <p:cNvSpPr>
            <a:spLocks noGrp="1"/>
          </p:cNvSpPr>
          <p:nvPr>
            <p:ph type="subTitle" idx="1"/>
          </p:nvPr>
        </p:nvSpPr>
        <p:spPr/>
        <p:txBody>
          <a:bodyPr/>
          <a:lstStyle/>
          <a:p>
            <a:r>
              <a:rPr lang="de-DE" dirty="0"/>
              <a:t>Das </a:t>
            </a:r>
            <a:r>
              <a:rPr lang="de-DE" dirty="0" err="1"/>
              <a:t>Pasundan</a:t>
            </a:r>
            <a:r>
              <a:rPr lang="de-DE" dirty="0"/>
              <a:t> </a:t>
            </a:r>
            <a:r>
              <a:rPr lang="de-DE" dirty="0" err="1"/>
              <a:t>Durebang</a:t>
            </a:r>
            <a:r>
              <a:rPr lang="de-DE" dirty="0"/>
              <a:t> Center in Bandung/Indonesien</a:t>
            </a:r>
          </a:p>
        </p:txBody>
      </p:sp>
    </p:spTree>
    <p:extLst>
      <p:ext uri="{BB962C8B-B14F-4D97-AF65-F5344CB8AC3E}">
        <p14:creationId xmlns:p14="http://schemas.microsoft.com/office/powerpoint/2010/main" val="168020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rauenhaus _Durebang Center_, Bandung 2015">
            <a:extLst>
              <a:ext uri="{FF2B5EF4-FFF2-40B4-BE49-F238E27FC236}">
                <a16:creationId xmlns:a16="http://schemas.microsoft.com/office/drawing/2014/main" id="{77144C70-4F16-2038-4D7C-A58C8E0F443E}"/>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3714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Pasundan Durebang Details (1)">
            <a:extLst>
              <a:ext uri="{FF2B5EF4-FFF2-40B4-BE49-F238E27FC236}">
                <a16:creationId xmlns:a16="http://schemas.microsoft.com/office/drawing/2014/main" id="{50893BB7-FA6B-2A4C-A3BE-10FDB6F2DFB0}"/>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263649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Pasundan Durebang Details">
            <a:extLst>
              <a:ext uri="{FF2B5EF4-FFF2-40B4-BE49-F238E27FC236}">
                <a16:creationId xmlns:a16="http://schemas.microsoft.com/office/drawing/2014/main" id="{6F6C993C-703C-1260-B6AE-BCDA354F754F}"/>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216019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Pasundan Durebang Details (2) - bearbeitet">
            <a:extLst>
              <a:ext uri="{FF2B5EF4-FFF2-40B4-BE49-F238E27FC236}">
                <a16:creationId xmlns:a16="http://schemas.microsoft.com/office/drawing/2014/main" id="{EDE3CE72-15DD-5196-BE16-2B117AD272BD}"/>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7955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Karmila Jusup - Homevisit Monitoring">
            <a:extLst>
              <a:ext uri="{FF2B5EF4-FFF2-40B4-BE49-F238E27FC236}">
                <a16:creationId xmlns:a16="http://schemas.microsoft.com/office/drawing/2014/main" id="{3E27EC0F-46B6-3FF2-A8A0-8822B009A07E}"/>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53303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17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Workshop_ Prävention und Bekämpfung von Gewalt an Hochschulen">
            <a:extLst>
              <a:ext uri="{FF2B5EF4-FFF2-40B4-BE49-F238E27FC236}">
                <a16:creationId xmlns:a16="http://schemas.microsoft.com/office/drawing/2014/main" id="{BB83F00B-2468-ED7A-5BE0-9185A9E13631}"/>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363923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Screenshot 2026-02-25 143622">
            <a:extLst>
              <a:ext uri="{FF2B5EF4-FFF2-40B4-BE49-F238E27FC236}">
                <a16:creationId xmlns:a16="http://schemas.microsoft.com/office/drawing/2014/main" id="{3F2D86B6-163D-CE7D-D43C-F4260608F21B}"/>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422275"/>
            <a:ext cx="12192000" cy="6011863"/>
          </a:xfrm>
          <a:prstGeom prst="rect">
            <a:avLst/>
          </a:prstGeom>
        </p:spPr>
      </p:pic>
    </p:spTree>
    <p:extLst>
      <p:ext uri="{BB962C8B-B14F-4D97-AF65-F5344CB8AC3E}">
        <p14:creationId xmlns:p14="http://schemas.microsoft.com/office/powerpoint/2010/main" val="7218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Aty Suandi - Homevisit Monitoring">
            <a:extLst>
              <a:ext uri="{FF2B5EF4-FFF2-40B4-BE49-F238E27FC236}">
                <a16:creationId xmlns:a16="http://schemas.microsoft.com/office/drawing/2014/main" id="{54E2A86E-2725-2A97-C0F7-06376B52E2A9}"/>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281892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Aty Suandi - Homevisit Monitoring (1)">
            <a:extLst>
              <a:ext uri="{FF2B5EF4-FFF2-40B4-BE49-F238E27FC236}">
                <a16:creationId xmlns:a16="http://schemas.microsoft.com/office/drawing/2014/main" id="{01D73E67-5C7D-9268-5B25-328C1F7A37ED}"/>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328780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Porträt Aty Suandi (1)">
            <a:extLst>
              <a:ext uri="{FF2B5EF4-FFF2-40B4-BE49-F238E27FC236}">
                <a16:creationId xmlns:a16="http://schemas.microsoft.com/office/drawing/2014/main" id="{7CA2766E-16C9-63A6-C36D-343435D711B5}"/>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360133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undort von Riri. Frauenhaus _Durebang Center_, Bandung 2014 (1)">
            <a:extLst>
              <a:ext uri="{FF2B5EF4-FFF2-40B4-BE49-F238E27FC236}">
                <a16:creationId xmlns:a16="http://schemas.microsoft.com/office/drawing/2014/main" id="{BB07CD2F-8CBF-F4DB-8EA6-0934CBB185BD}"/>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1149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undort von Riri. Frauenhaus _Durebang Center_, Bandung 2014 (2) - bearbeitet">
            <a:extLst>
              <a:ext uri="{FF2B5EF4-FFF2-40B4-BE49-F238E27FC236}">
                <a16:creationId xmlns:a16="http://schemas.microsoft.com/office/drawing/2014/main" id="{52AA76A7-1357-81D8-0404-8D7BB47D5260}"/>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28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rauenhaus _Durebang Center_, Bandung 2020 (1)">
            <a:extLst>
              <a:ext uri="{FF2B5EF4-FFF2-40B4-BE49-F238E27FC236}">
                <a16:creationId xmlns:a16="http://schemas.microsoft.com/office/drawing/2014/main" id="{62DFCD23-B590-ABF9-D547-41E616DE6D7A}"/>
              </a:ext>
            </a:extLst>
          </p:cNvPr>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3352800" y="0"/>
            <a:ext cx="5486400" cy="6858000"/>
          </a:xfrm>
          <a:prstGeom prst="rect">
            <a:avLst/>
          </a:prstGeom>
        </p:spPr>
      </p:pic>
    </p:spTree>
    <p:extLst>
      <p:ext uri="{BB962C8B-B14F-4D97-AF65-F5344CB8AC3E}">
        <p14:creationId xmlns:p14="http://schemas.microsoft.com/office/powerpoint/2010/main" val="398691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Screenshot 2026-02-25 152318">
            <a:extLst>
              <a:ext uri="{FF2B5EF4-FFF2-40B4-BE49-F238E27FC236}">
                <a16:creationId xmlns:a16="http://schemas.microsoft.com/office/drawing/2014/main" id="{F733C559-2172-CA1E-E371-AE2E2129E167}"/>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15875"/>
            <a:ext cx="12192000" cy="6824663"/>
          </a:xfrm>
          <a:prstGeom prst="rect">
            <a:avLst/>
          </a:prstGeom>
        </p:spPr>
      </p:pic>
    </p:spTree>
    <p:extLst>
      <p:ext uri="{BB962C8B-B14F-4D97-AF65-F5344CB8AC3E}">
        <p14:creationId xmlns:p14="http://schemas.microsoft.com/office/powerpoint/2010/main" val="5818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Screenshot 2026-02-25 152351">
            <a:extLst>
              <a:ext uri="{FF2B5EF4-FFF2-40B4-BE49-F238E27FC236}">
                <a16:creationId xmlns:a16="http://schemas.microsoft.com/office/drawing/2014/main" id="{23407A10-6672-D2D0-D60E-5FC6B051D3C7}"/>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7938"/>
            <a:ext cx="12192000" cy="6840537"/>
          </a:xfrm>
          <a:prstGeom prst="rect">
            <a:avLst/>
          </a:prstGeom>
        </p:spPr>
      </p:pic>
    </p:spTree>
    <p:extLst>
      <p:ext uri="{BB962C8B-B14F-4D97-AF65-F5344CB8AC3E}">
        <p14:creationId xmlns:p14="http://schemas.microsoft.com/office/powerpoint/2010/main" val="187370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Screenshot 2026-02-25 152420">
            <a:extLst>
              <a:ext uri="{FF2B5EF4-FFF2-40B4-BE49-F238E27FC236}">
                <a16:creationId xmlns:a16="http://schemas.microsoft.com/office/drawing/2014/main" id="{6E295B52-B80B-94E9-962F-6141E873DC31}"/>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15875"/>
            <a:ext cx="12192000" cy="6824663"/>
          </a:xfrm>
          <a:prstGeom prst="rect">
            <a:avLst/>
          </a:prstGeom>
        </p:spPr>
      </p:pic>
    </p:spTree>
    <p:extLst>
      <p:ext uri="{BB962C8B-B14F-4D97-AF65-F5344CB8AC3E}">
        <p14:creationId xmlns:p14="http://schemas.microsoft.com/office/powerpoint/2010/main" val="148145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88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Screenshot 2026-02-25 144603">
            <a:extLst>
              <a:ext uri="{FF2B5EF4-FFF2-40B4-BE49-F238E27FC236}">
                <a16:creationId xmlns:a16="http://schemas.microsoft.com/office/drawing/2014/main" id="{B18B9AF4-4A4D-6A0D-BE1C-FCF15304DB32}"/>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588" y="0"/>
            <a:ext cx="12187237" cy="6858000"/>
          </a:xfrm>
          <a:prstGeom prst="rect">
            <a:avLst/>
          </a:prstGeom>
        </p:spPr>
      </p:pic>
    </p:spTree>
    <p:extLst>
      <p:ext uri="{BB962C8B-B14F-4D97-AF65-F5344CB8AC3E}">
        <p14:creationId xmlns:p14="http://schemas.microsoft.com/office/powerpoint/2010/main" val="204180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Cliff Kasakeyan Counseling">
            <a:extLst>
              <a:ext uri="{FF2B5EF4-FFF2-40B4-BE49-F238E27FC236}">
                <a16:creationId xmlns:a16="http://schemas.microsoft.com/office/drawing/2014/main" id="{4E69FF1C-2A1C-FC8A-495E-7BCDC9877805}"/>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53341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Aty Suandi Counseling">
            <a:extLst>
              <a:ext uri="{FF2B5EF4-FFF2-40B4-BE49-F238E27FC236}">
                <a16:creationId xmlns:a16="http://schemas.microsoft.com/office/drawing/2014/main" id="{4D12F020-33EC-DF77-6770-D028B92EF0E6}"/>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941388" y="0"/>
            <a:ext cx="10309225" cy="6858000"/>
          </a:xfrm>
          <a:prstGeom prst="rect">
            <a:avLst/>
          </a:prstGeom>
        </p:spPr>
      </p:pic>
    </p:spTree>
    <p:extLst>
      <p:ext uri="{BB962C8B-B14F-4D97-AF65-F5344CB8AC3E}">
        <p14:creationId xmlns:p14="http://schemas.microsoft.com/office/powerpoint/2010/main" val="7706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Luftaufnahme von Bandung (1)">
            <a:extLst>
              <a:ext uri="{FF2B5EF4-FFF2-40B4-BE49-F238E27FC236}">
                <a16:creationId xmlns:a16="http://schemas.microsoft.com/office/drawing/2014/main" id="{E934CE39-4BD1-9AA6-CDDA-0D954ABF6462}"/>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2583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Aty Suandi - occupational therapy">
            <a:extLst>
              <a:ext uri="{FF2B5EF4-FFF2-40B4-BE49-F238E27FC236}">
                <a16:creationId xmlns:a16="http://schemas.microsoft.com/office/drawing/2014/main" id="{551B60A2-AA15-532B-8F92-E4BCF2EF603D}"/>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26269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Case Conference">
            <a:extLst>
              <a:ext uri="{FF2B5EF4-FFF2-40B4-BE49-F238E27FC236}">
                <a16:creationId xmlns:a16="http://schemas.microsoft.com/office/drawing/2014/main" id="{07A0F817-A5AB-50FF-CDC2-C0A7C86FC0E0}"/>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rcRect/>
          <a:stretch/>
        </p:blipFill>
        <p:spPr>
          <a:xfrm>
            <a:off x="2850710" y="0"/>
            <a:ext cx="8461396" cy="6858000"/>
          </a:xfrm>
          <a:prstGeom prst="rect">
            <a:avLst/>
          </a:prstGeom>
        </p:spPr>
      </p:pic>
      <p:pic>
        <p:nvPicPr>
          <p:cNvPr id="4" name="Grafik 3" descr="Kampagne 2026 - Case Conference (1)">
            <a:extLst>
              <a:ext uri="{FF2B5EF4-FFF2-40B4-BE49-F238E27FC236}">
                <a16:creationId xmlns:a16="http://schemas.microsoft.com/office/drawing/2014/main" id="{59022309-E241-2B57-B1FE-34115C087952}"/>
              </a:ext>
            </a:extLst>
          </p:cNvPr>
          <p:cNvPicPr>
            <a:picLocks noGrp="1" noChangeAspect="1"/>
          </p:cNvPicPr>
          <p:nvPr isPhoto="1"/>
        </p:nvPicPr>
        <p:blipFill>
          <a:blip r:embed="rId4" cstate="screen">
            <a:lum/>
            <a:extLst>
              <a:ext uri="{28A0092B-C50C-407E-A947-70E740481C1C}">
                <a14:useLocalDpi xmlns:a14="http://schemas.microsoft.com/office/drawing/2010/main"/>
              </a:ext>
            </a:extLst>
          </a:blip>
          <a:srcRect/>
          <a:stretch/>
        </p:blipFill>
        <p:spPr>
          <a:xfrm>
            <a:off x="941388" y="0"/>
            <a:ext cx="1903563" cy="6858000"/>
          </a:xfrm>
          <a:prstGeom prst="rect">
            <a:avLst/>
          </a:prstGeom>
        </p:spPr>
      </p:pic>
    </p:spTree>
    <p:extLst>
      <p:ext uri="{BB962C8B-B14F-4D97-AF65-F5344CB8AC3E}">
        <p14:creationId xmlns:p14="http://schemas.microsoft.com/office/powerpoint/2010/main" val="63127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Workshop_ Prävention und Bekämpfung von Gewalt an Hochschulen (1)">
            <a:extLst>
              <a:ext uri="{FF2B5EF4-FFF2-40B4-BE49-F238E27FC236}">
                <a16:creationId xmlns:a16="http://schemas.microsoft.com/office/drawing/2014/main" id="{7761D530-AA65-E64F-3A82-8C603A34530C}"/>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303767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Pasundan Durebang Details">
            <a:extLst>
              <a:ext uri="{FF2B5EF4-FFF2-40B4-BE49-F238E27FC236}">
                <a16:creationId xmlns:a16="http://schemas.microsoft.com/office/drawing/2014/main" id="{6F6C993C-703C-1260-B6AE-BCDA354F754F}"/>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196605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Person, Menschliches Gesicht, draußen enthält.&#10;&#10;KI-generierte Inhalte können fehlerhaft sein.">
            <a:extLst>
              <a:ext uri="{FF2B5EF4-FFF2-40B4-BE49-F238E27FC236}">
                <a16:creationId xmlns:a16="http://schemas.microsoft.com/office/drawing/2014/main" id="{AA00713D-96E7-19E6-D631-71E04CDFC1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5999" y="0"/>
            <a:ext cx="3992373" cy="6858000"/>
          </a:xfrm>
          <a:prstGeom prst="rect">
            <a:avLst/>
          </a:prstGeom>
        </p:spPr>
      </p:pic>
    </p:spTree>
    <p:extLst>
      <p:ext uri="{BB962C8B-B14F-4D97-AF65-F5344CB8AC3E}">
        <p14:creationId xmlns:p14="http://schemas.microsoft.com/office/powerpoint/2010/main" val="275002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Person, Menschliches Gesicht, draußen enthält.&#10;&#10;KI-generierte Inhalte können fehlerhaft sein.">
            <a:extLst>
              <a:ext uri="{FF2B5EF4-FFF2-40B4-BE49-F238E27FC236}">
                <a16:creationId xmlns:a16="http://schemas.microsoft.com/office/drawing/2014/main" id="{AA00713D-96E7-19E6-D631-71E04CDFC1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03627" y="0"/>
            <a:ext cx="7984746" cy="6858000"/>
          </a:xfrm>
          <a:prstGeom prst="rect">
            <a:avLst/>
          </a:prstGeom>
        </p:spPr>
      </p:pic>
    </p:spTree>
    <p:extLst>
      <p:ext uri="{BB962C8B-B14F-4D97-AF65-F5344CB8AC3E}">
        <p14:creationId xmlns:p14="http://schemas.microsoft.com/office/powerpoint/2010/main" val="384321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leidung, Menschliches Gesicht, Brille enthält.&#10;&#10;KI-generierte Inhalte können fehlerhaft sein.">
            <a:extLst>
              <a:ext uri="{FF2B5EF4-FFF2-40B4-BE49-F238E27FC236}">
                <a16:creationId xmlns:a16="http://schemas.microsoft.com/office/drawing/2014/main" id="{AB692FB8-1C74-DB3C-2266-DE6063D54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1835" y="0"/>
            <a:ext cx="4848330" cy="6858000"/>
          </a:xfrm>
          <a:prstGeom prst="rect">
            <a:avLst/>
          </a:prstGeom>
        </p:spPr>
      </p:pic>
    </p:spTree>
    <p:extLst>
      <p:ext uri="{BB962C8B-B14F-4D97-AF65-F5344CB8AC3E}">
        <p14:creationId xmlns:p14="http://schemas.microsoft.com/office/powerpoint/2010/main" val="37440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66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EB6A9B3-B8B5-CD77-D0FA-97097741C0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5316" y="0"/>
            <a:ext cx="5261367" cy="6858000"/>
          </a:xfrm>
          <a:prstGeom prst="rect">
            <a:avLst/>
          </a:prstGeom>
        </p:spPr>
      </p:pic>
      <p:sp>
        <p:nvSpPr>
          <p:cNvPr id="5" name="Textfeld 4">
            <a:extLst>
              <a:ext uri="{FF2B5EF4-FFF2-40B4-BE49-F238E27FC236}">
                <a16:creationId xmlns:a16="http://schemas.microsoft.com/office/drawing/2014/main" id="{B01FDF8D-7693-65F4-B6C7-06FBCCF2C616}"/>
              </a:ext>
            </a:extLst>
          </p:cNvPr>
          <p:cNvSpPr txBox="1"/>
          <p:nvPr/>
        </p:nvSpPr>
        <p:spPr>
          <a:xfrm>
            <a:off x="8726683" y="4694157"/>
            <a:ext cx="3465317" cy="1999458"/>
          </a:xfrm>
          <a:prstGeom prst="rect">
            <a:avLst/>
          </a:prstGeom>
          <a:noFill/>
        </p:spPr>
        <p:txBody>
          <a:bodyPr wrap="square">
            <a:spAutoFit/>
          </a:bodyPr>
          <a:lstStyle/>
          <a:p>
            <a:pPr>
              <a:lnSpc>
                <a:spcPct val="112000"/>
              </a:lnSpc>
              <a:spcAft>
                <a:spcPts val="600"/>
              </a:spcAft>
            </a:pPr>
            <a:r>
              <a:rPr lang="en-GB"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Timur </a:t>
            </a:r>
            <a:r>
              <a:rPr lang="en-GB" sz="14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Indyah</a:t>
            </a:r>
            <a:r>
              <a:rPr lang="en-GB"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en-GB" sz="14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Poerwowidagdo</a:t>
            </a:r>
            <a:r>
              <a:rPr lang="en-GB"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en-GB" sz="14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Indonesien</a:t>
            </a:r>
            <a:r>
              <a:rPr lang="en-GB"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Magnificat I (2009), </a:t>
            </a:r>
            <a:br>
              <a:rPr lang="en-GB"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br>
            <a:r>
              <a:rPr lang="en-GB"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Painter’s medium on canvas, 19 x 25 in.</a:t>
            </a:r>
            <a:br>
              <a:rPr lang="en-GB"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br>
            <a:r>
              <a:rPr lang="en-GB"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From the exhibition Charis Boundary Crossings: </a:t>
            </a:r>
            <a:r>
              <a:rPr lang="en-GB" sz="14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Neighbors</a:t>
            </a:r>
            <a:r>
              <a:rPr lang="en-GB"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Strangers Family Friends, courtesy of the Nagel Institute for the Study of World Christianity at Calvin University.</a:t>
            </a:r>
            <a:endParaRPr lang="de-DE" sz="14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endParaRPr>
          </a:p>
        </p:txBody>
      </p:sp>
    </p:spTree>
    <p:extLst>
      <p:ext uri="{BB962C8B-B14F-4D97-AF65-F5344CB8AC3E}">
        <p14:creationId xmlns:p14="http://schemas.microsoft.com/office/powerpoint/2010/main" val="243765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2BCF65-E5E2-CEED-8DBE-F7C96D762EF1}"/>
              </a:ext>
            </a:extLst>
          </p:cNvPr>
          <p:cNvPicPr>
            <a:picLocks noChangeAspect="1"/>
          </p:cNvPicPr>
          <p:nvPr/>
        </p:nvPicPr>
        <p:blipFill>
          <a:blip r:embed="rId2"/>
          <a:stretch>
            <a:fillRect/>
          </a:stretch>
        </p:blipFill>
        <p:spPr>
          <a:xfrm>
            <a:off x="3366864" y="0"/>
            <a:ext cx="5458272" cy="6858000"/>
          </a:xfrm>
          <a:prstGeom prst="rect">
            <a:avLst/>
          </a:prstGeom>
        </p:spPr>
      </p:pic>
      <p:sp>
        <p:nvSpPr>
          <p:cNvPr id="5" name="Textfeld 4">
            <a:extLst>
              <a:ext uri="{FF2B5EF4-FFF2-40B4-BE49-F238E27FC236}">
                <a16:creationId xmlns:a16="http://schemas.microsoft.com/office/drawing/2014/main" id="{3CA0CB7E-A757-421C-4ECB-AEFF8DFAF764}"/>
              </a:ext>
            </a:extLst>
          </p:cNvPr>
          <p:cNvSpPr txBox="1"/>
          <p:nvPr/>
        </p:nvSpPr>
        <p:spPr>
          <a:xfrm>
            <a:off x="8825136" y="5671140"/>
            <a:ext cx="3366864" cy="893130"/>
          </a:xfrm>
          <a:prstGeom prst="rect">
            <a:avLst/>
          </a:prstGeom>
          <a:noFill/>
        </p:spPr>
        <p:txBody>
          <a:bodyPr wrap="square">
            <a:spAutoFit/>
          </a:bodyPr>
          <a:lstStyle/>
          <a:p>
            <a:pPr>
              <a:lnSpc>
                <a:spcPct val="112000"/>
              </a:lnSpc>
              <a:spcAft>
                <a:spcPts val="600"/>
              </a:spcAft>
            </a:pP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Wisnu </a:t>
            </a:r>
            <a:r>
              <a:rPr lang="en-GB"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Sasongko</a:t>
            </a: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en-GB"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Indonesien</a:t>
            </a: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br>
              <a:rPr lang="en-GB" sz="1600" i="1" dirty="0">
                <a:solidFill>
                  <a:schemeClr val="tx1">
                    <a:lumMod val="85000"/>
                  </a:schemeClr>
                </a:solidFill>
                <a:latin typeface="Periodico Text M21" panose="02000503060000020004" pitchFamily="50" charset="0"/>
                <a:ea typeface="Periodico Text M21" panose="02000503060000020004" pitchFamily="50" charset="0"/>
                <a:cs typeface="Times New Roman" panose="02020603050405020304" pitchFamily="18" charset="0"/>
              </a:rPr>
            </a:b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I Am Your Vessel (2025), </a:t>
            </a:r>
            <a:b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b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Acrylic on canvas, 70x100 cm</a:t>
            </a:r>
            <a:endParaRPr lang="de-DE"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endParaRPr>
          </a:p>
        </p:txBody>
      </p:sp>
    </p:spTree>
    <p:extLst>
      <p:ext uri="{BB962C8B-B14F-4D97-AF65-F5344CB8AC3E}">
        <p14:creationId xmlns:p14="http://schemas.microsoft.com/office/powerpoint/2010/main" val="22288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Bandung General View">
            <a:extLst>
              <a:ext uri="{FF2B5EF4-FFF2-40B4-BE49-F238E27FC236}">
                <a16:creationId xmlns:a16="http://schemas.microsoft.com/office/drawing/2014/main" id="{BFF5336A-8F8C-3D91-604D-9E332895F8EC}"/>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8807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97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A3875085-33FA-AD45-F0E9-66F411018F24}"/>
              </a:ext>
            </a:extLst>
          </p:cNvPr>
          <p:cNvSpPr>
            <a:spLocks noGrp="1"/>
          </p:cNvSpPr>
          <p:nvPr>
            <p:ph type="subTitle" idx="1"/>
          </p:nvPr>
        </p:nvSpPr>
        <p:spPr/>
        <p:txBody>
          <a:bodyPr/>
          <a:lstStyle/>
          <a:p>
            <a:r>
              <a:rPr lang="de-DE" dirty="0"/>
              <a:t>Jesus und die Angeklagte (Johannes 5,1-11)</a:t>
            </a:r>
          </a:p>
          <a:p>
            <a:r>
              <a:rPr lang="de-DE" dirty="0"/>
              <a:t>Fünf Kunstwerke aus aller Welt</a:t>
            </a:r>
          </a:p>
        </p:txBody>
      </p:sp>
    </p:spTree>
    <p:extLst>
      <p:ext uri="{BB962C8B-B14F-4D97-AF65-F5344CB8AC3E}">
        <p14:creationId xmlns:p14="http://schemas.microsoft.com/office/powerpoint/2010/main" val="351094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Entwurf, Zeichnung, Lineart, Darstellung enthält.&#10;&#10;KI-generierte Inhalte können fehlerhaft sein.">
            <a:extLst>
              <a:ext uri="{FF2B5EF4-FFF2-40B4-BE49-F238E27FC236}">
                <a16:creationId xmlns:a16="http://schemas.microsoft.com/office/drawing/2014/main" id="{AF0EC88A-5157-69DF-403C-2B48BB9253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7393" y="0"/>
            <a:ext cx="5197214" cy="6858000"/>
          </a:xfrm>
          <a:prstGeom prst="rect">
            <a:avLst/>
          </a:prstGeom>
        </p:spPr>
      </p:pic>
      <p:sp>
        <p:nvSpPr>
          <p:cNvPr id="4" name="Textfeld 3">
            <a:extLst>
              <a:ext uri="{FF2B5EF4-FFF2-40B4-BE49-F238E27FC236}">
                <a16:creationId xmlns:a16="http://schemas.microsoft.com/office/drawing/2014/main" id="{08B2B3A3-5AFA-8515-CAF6-E00B232CEE78}"/>
              </a:ext>
            </a:extLst>
          </p:cNvPr>
          <p:cNvSpPr txBox="1"/>
          <p:nvPr/>
        </p:nvSpPr>
        <p:spPr>
          <a:xfrm>
            <a:off x="8694607" y="5780782"/>
            <a:ext cx="3497393" cy="1077218"/>
          </a:xfrm>
          <a:prstGeom prst="rect">
            <a:avLst/>
          </a:prstGeom>
          <a:noFill/>
        </p:spPr>
        <p:txBody>
          <a:bodyPr wrap="square" rtlCol="0">
            <a:spAutoFit/>
          </a:bodyPr>
          <a:lstStyle/>
          <a:p>
            <a:r>
              <a:rPr lang="fr-FR"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Maximino</a:t>
            </a:r>
            <a: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fr-FR"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Cerezo</a:t>
            </a:r>
            <a: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fr-FR"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Barredo</a:t>
            </a:r>
            <a: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fr-FR"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Peru</a:t>
            </a:r>
            <a: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b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br>
            <a:r>
              <a:rPr lang="fr-FR"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Aus</a:t>
            </a:r>
            <a: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Obra de </a:t>
            </a:r>
            <a:r>
              <a:rPr lang="fr-FR"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Cerezo</a:t>
            </a:r>
            <a: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fr-FR"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Barredo</a:t>
            </a:r>
            <a: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(2010, </a:t>
            </a:r>
            <a:b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br>
            <a:r>
              <a:rPr lang="fr-FR"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2 DVDs), Valencia, Nr. 04.03.143</a:t>
            </a:r>
            <a:endParaRPr lang="de-DE"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endParaRPr>
          </a:p>
          <a:p>
            <a:endParaRPr lang="de-DE" sz="1600" dirty="0">
              <a:solidFill>
                <a:schemeClr val="tx1">
                  <a:lumMod val="85000"/>
                </a:schemeClr>
              </a:solidFill>
            </a:endParaRPr>
          </a:p>
        </p:txBody>
      </p:sp>
    </p:spTree>
    <p:extLst>
      <p:ext uri="{BB962C8B-B14F-4D97-AF65-F5344CB8AC3E}">
        <p14:creationId xmlns:p14="http://schemas.microsoft.com/office/powerpoint/2010/main" val="268861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ild, Zeichnung, Entwurf, Kunststück enthält.&#10;&#10;KI-generierte Inhalte können fehlerhaft sein.">
            <a:extLst>
              <a:ext uri="{FF2B5EF4-FFF2-40B4-BE49-F238E27FC236}">
                <a16:creationId xmlns:a16="http://schemas.microsoft.com/office/drawing/2014/main" id="{AC686D9D-4858-511E-5383-DD87E8E481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2274" y="0"/>
            <a:ext cx="5647451" cy="6858000"/>
          </a:xfrm>
          <a:prstGeom prst="rect">
            <a:avLst/>
          </a:prstGeom>
        </p:spPr>
      </p:pic>
      <p:sp>
        <p:nvSpPr>
          <p:cNvPr id="5" name="Textfeld 4">
            <a:extLst>
              <a:ext uri="{FF2B5EF4-FFF2-40B4-BE49-F238E27FC236}">
                <a16:creationId xmlns:a16="http://schemas.microsoft.com/office/drawing/2014/main" id="{6B1FD0E0-5828-32F0-940D-4947681E54C0}"/>
              </a:ext>
            </a:extLst>
          </p:cNvPr>
          <p:cNvSpPr txBox="1"/>
          <p:nvPr/>
        </p:nvSpPr>
        <p:spPr>
          <a:xfrm>
            <a:off x="8919725" y="5285995"/>
            <a:ext cx="3272275" cy="1444691"/>
          </a:xfrm>
          <a:prstGeom prst="rect">
            <a:avLst/>
          </a:prstGeom>
          <a:noFill/>
        </p:spPr>
        <p:txBody>
          <a:bodyPr wrap="square">
            <a:spAutoFit/>
          </a:bodyPr>
          <a:lstStyle/>
          <a:p>
            <a:pPr>
              <a:lnSpc>
                <a:spcPct val="112000"/>
              </a:lnSpc>
              <a:spcAft>
                <a:spcPts val="600"/>
              </a:spcAft>
            </a:pP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Nalini Marcia Jayasuriya, </a:t>
            </a:r>
            <a:b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b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Sri Lanka (2004)</a:t>
            </a:r>
            <a:b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b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Aus : </a:t>
            </a:r>
            <a:r>
              <a:rPr lang="en-GB"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Pongracz</a:t>
            </a: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P. C. u. a. (2007): The Christian Story: Five Asian Artists Today, New York, 119</a:t>
            </a:r>
            <a:endParaRPr lang="de-DE"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endParaRPr>
          </a:p>
        </p:txBody>
      </p:sp>
    </p:spTree>
    <p:extLst>
      <p:ext uri="{BB962C8B-B14F-4D97-AF65-F5344CB8AC3E}">
        <p14:creationId xmlns:p14="http://schemas.microsoft.com/office/powerpoint/2010/main" val="41409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ild, Kleidung, Zeichnung, Menschliches Gesicht enthält.&#10;&#10;KI-generierte Inhalte können fehlerhaft sein.">
            <a:extLst>
              <a:ext uri="{FF2B5EF4-FFF2-40B4-BE49-F238E27FC236}">
                <a16:creationId xmlns:a16="http://schemas.microsoft.com/office/drawing/2014/main" id="{896B2248-165B-FB4A-6D6F-E9909D9CEA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825" y="0"/>
            <a:ext cx="6430349" cy="6858000"/>
          </a:xfrm>
          <a:prstGeom prst="rect">
            <a:avLst/>
          </a:prstGeom>
        </p:spPr>
      </p:pic>
      <p:sp>
        <p:nvSpPr>
          <p:cNvPr id="5" name="Textfeld 4">
            <a:extLst>
              <a:ext uri="{FF2B5EF4-FFF2-40B4-BE49-F238E27FC236}">
                <a16:creationId xmlns:a16="http://schemas.microsoft.com/office/drawing/2014/main" id="{E6B7ED76-D598-7012-3095-1C95C33466DD}"/>
              </a:ext>
            </a:extLst>
          </p:cNvPr>
          <p:cNvSpPr txBox="1"/>
          <p:nvPr/>
        </p:nvSpPr>
        <p:spPr>
          <a:xfrm>
            <a:off x="9311174" y="5441100"/>
            <a:ext cx="2880826" cy="1168910"/>
          </a:xfrm>
          <a:prstGeom prst="rect">
            <a:avLst/>
          </a:prstGeom>
          <a:noFill/>
        </p:spPr>
        <p:txBody>
          <a:bodyPr wrap="square">
            <a:spAutoFit/>
          </a:bodyPr>
          <a:lstStyle/>
          <a:p>
            <a:pPr>
              <a:lnSpc>
                <a:spcPct val="112000"/>
              </a:lnSpc>
              <a:spcAft>
                <a:spcPts val="600"/>
              </a:spcAft>
            </a:pPr>
            <a:r>
              <a:rPr lang="de-CH"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Kolawole</a:t>
            </a:r>
            <a:r>
              <a:rPr lang="de-CH"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de-CH"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Olayinka</a:t>
            </a:r>
            <a:r>
              <a:rPr lang="de-CH"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Augustin, Nigeria (1997)</a:t>
            </a:r>
            <a:br>
              <a:rPr lang="de-CH"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br>
            <a:r>
              <a:rPr lang="de-CH"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Aus: </a:t>
            </a:r>
            <a:r>
              <a:rPr lang="de-CH"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missio</a:t>
            </a:r>
            <a:r>
              <a:rPr lang="de-CH"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-Kunstkalender (2002) Nr. 11</a:t>
            </a:r>
            <a:endParaRPr lang="de-DE"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endParaRPr>
          </a:p>
        </p:txBody>
      </p:sp>
    </p:spTree>
    <p:extLst>
      <p:ext uri="{BB962C8B-B14F-4D97-AF65-F5344CB8AC3E}">
        <p14:creationId xmlns:p14="http://schemas.microsoft.com/office/powerpoint/2010/main" val="18993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ild, Kleidung, Zeichnung, Kunst enthält.&#10;&#10;KI-generierte Inhalte können fehlerhaft sein.">
            <a:extLst>
              <a:ext uri="{FF2B5EF4-FFF2-40B4-BE49-F238E27FC236}">
                <a16:creationId xmlns:a16="http://schemas.microsoft.com/office/drawing/2014/main" id="{6CF5855F-680D-91D6-815C-90891DCCC9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0151" y="0"/>
            <a:ext cx="10351698" cy="6858000"/>
          </a:xfrm>
          <a:prstGeom prst="rect">
            <a:avLst/>
          </a:prstGeom>
        </p:spPr>
      </p:pic>
      <p:sp>
        <p:nvSpPr>
          <p:cNvPr id="5" name="Textfeld 4">
            <a:extLst>
              <a:ext uri="{FF2B5EF4-FFF2-40B4-BE49-F238E27FC236}">
                <a16:creationId xmlns:a16="http://schemas.microsoft.com/office/drawing/2014/main" id="{2BE7DB30-3C47-6371-A283-CF1EB77F5863}"/>
              </a:ext>
            </a:extLst>
          </p:cNvPr>
          <p:cNvSpPr txBox="1"/>
          <p:nvPr/>
        </p:nvSpPr>
        <p:spPr>
          <a:xfrm>
            <a:off x="8666671" y="5820833"/>
            <a:ext cx="3525329" cy="893130"/>
          </a:xfrm>
          <a:prstGeom prst="rect">
            <a:avLst/>
          </a:prstGeom>
          <a:noFill/>
        </p:spPr>
        <p:txBody>
          <a:bodyPr wrap="square">
            <a:spAutoFit/>
          </a:bodyPr>
          <a:lstStyle/>
          <a:p>
            <a:pPr>
              <a:lnSpc>
                <a:spcPct val="112000"/>
              </a:lnSpc>
              <a:spcAft>
                <a:spcPts val="600"/>
              </a:spcAft>
            </a:pPr>
            <a:r>
              <a:rPr lang="fr-FR" sz="1600" i="1" dirty="0" err="1">
                <a:effectLst/>
                <a:latin typeface="Periodico Text M21" panose="02000503060000020004" pitchFamily="50" charset="0"/>
                <a:ea typeface="Periodico Text M21" panose="02000503060000020004" pitchFamily="50" charset="0"/>
                <a:cs typeface="Times New Roman" panose="02020603050405020304" pitchFamily="18" charset="0"/>
              </a:rPr>
              <a:t>Jesus</a:t>
            </a:r>
            <a:r>
              <a:rPr lang="fr-FR" sz="1600" i="1" dirty="0">
                <a:effectLst/>
                <a:latin typeface="Periodico Text M21" panose="02000503060000020004" pitchFamily="50" charset="0"/>
                <a:ea typeface="Periodico Text M21" panose="02000503060000020004" pitchFamily="50" charset="0"/>
                <a:cs typeface="Times New Roman" panose="02020603050405020304" pitchFamily="18" charset="0"/>
              </a:rPr>
              <a:t>-Mafa-Projekt, </a:t>
            </a:r>
            <a:r>
              <a:rPr lang="fr-FR" sz="1600" i="1" dirty="0" err="1">
                <a:effectLst/>
                <a:latin typeface="Periodico Text M21" panose="02000503060000020004" pitchFamily="50" charset="0"/>
                <a:ea typeface="Periodico Text M21" panose="02000503060000020004" pitchFamily="50" charset="0"/>
                <a:cs typeface="Times New Roman" panose="02020603050405020304" pitchFamily="18" charset="0"/>
              </a:rPr>
              <a:t>Kamerun</a:t>
            </a:r>
            <a:r>
              <a:rPr lang="fr-FR" sz="1600" i="1" dirty="0">
                <a:effectLst/>
                <a:latin typeface="Periodico Text M21" panose="02000503060000020004" pitchFamily="50" charset="0"/>
                <a:ea typeface="Periodico Text M21" panose="02000503060000020004" pitchFamily="50" charset="0"/>
                <a:cs typeface="Times New Roman" panose="02020603050405020304" pitchFamily="18" charset="0"/>
              </a:rPr>
              <a:t> (1976)</a:t>
            </a:r>
            <a:br>
              <a:rPr lang="fr-FR" sz="1600" i="1" dirty="0">
                <a:effectLst/>
                <a:latin typeface="Periodico Text M21" panose="02000503060000020004" pitchFamily="50" charset="0"/>
                <a:ea typeface="Periodico Text M21" panose="02000503060000020004" pitchFamily="50" charset="0"/>
                <a:cs typeface="Times New Roman" panose="02020603050405020304" pitchFamily="18" charset="0"/>
              </a:rPr>
            </a:br>
            <a:r>
              <a:rPr lang="fr-FR" sz="1600" i="1" dirty="0" err="1">
                <a:effectLst/>
                <a:latin typeface="Periodico Text M21" panose="02000503060000020004" pitchFamily="50" charset="0"/>
                <a:ea typeface="Periodico Text M21" panose="02000503060000020004" pitchFamily="50" charset="0"/>
                <a:cs typeface="Times New Roman" panose="02020603050405020304" pitchFamily="18" charset="0"/>
              </a:rPr>
              <a:t>Aus</a:t>
            </a:r>
            <a:r>
              <a:rPr lang="fr-FR" sz="1600" i="1" dirty="0">
                <a:effectLst/>
                <a:latin typeface="Periodico Text M21" panose="02000503060000020004" pitchFamily="50" charset="0"/>
                <a:ea typeface="Periodico Text M21" panose="02000503060000020004" pitchFamily="50" charset="0"/>
                <a:cs typeface="Times New Roman" panose="02020603050405020304" pitchFamily="18" charset="0"/>
              </a:rPr>
              <a:t>: Roncière, B. de la (2017): </a:t>
            </a:r>
            <a:br>
              <a:rPr lang="fr-FR" sz="1600" i="1" dirty="0">
                <a:effectLst/>
                <a:latin typeface="Periodico Text M21" panose="02000503060000020004" pitchFamily="50" charset="0"/>
                <a:ea typeface="Periodico Text M21" panose="02000503060000020004" pitchFamily="50" charset="0"/>
                <a:cs typeface="Times New Roman" panose="02020603050405020304" pitchFamily="18" charset="0"/>
              </a:rPr>
            </a:br>
            <a:r>
              <a:rPr lang="fr-FR" sz="1600" i="1" dirty="0">
                <a:effectLst/>
                <a:latin typeface="Periodico Text M21" panose="02000503060000020004" pitchFamily="50" charset="0"/>
                <a:ea typeface="Periodico Text M21" panose="02000503060000020004" pitchFamily="50" charset="0"/>
                <a:cs typeface="Times New Roman" panose="02020603050405020304" pitchFamily="18" charset="0"/>
              </a:rPr>
              <a:t>L'Evangile en pays </a:t>
            </a:r>
            <a:r>
              <a:rPr lang="fr-FR" sz="1600" i="1" dirty="0" err="1">
                <a:effectLst/>
                <a:latin typeface="Periodico Text M21" panose="02000503060000020004" pitchFamily="50" charset="0"/>
                <a:ea typeface="Periodico Text M21" panose="02000503060000020004" pitchFamily="50" charset="0"/>
                <a:cs typeface="Times New Roman" panose="02020603050405020304" pitchFamily="18" charset="0"/>
              </a:rPr>
              <a:t>mafa</a:t>
            </a:r>
            <a:r>
              <a:rPr lang="fr-FR" sz="1600" i="1" dirty="0">
                <a:effectLst/>
                <a:latin typeface="Periodico Text M21" panose="02000503060000020004" pitchFamily="50" charset="0"/>
                <a:ea typeface="Periodico Text M21" panose="02000503060000020004" pitchFamily="50" charset="0"/>
                <a:cs typeface="Times New Roman" panose="02020603050405020304" pitchFamily="18" charset="0"/>
              </a:rPr>
              <a:t>, Paris, Nr. 27</a:t>
            </a:r>
            <a:endParaRPr lang="de-DE" sz="1600" i="1" dirty="0">
              <a:effectLst/>
              <a:latin typeface="Periodico Text M21" panose="02000503060000020004" pitchFamily="50" charset="0"/>
              <a:ea typeface="Periodico Text M21" panose="02000503060000020004" pitchFamily="50" charset="0"/>
              <a:cs typeface="Times New Roman" panose="02020603050405020304" pitchFamily="18" charset="0"/>
            </a:endParaRPr>
          </a:p>
        </p:txBody>
      </p:sp>
    </p:spTree>
    <p:extLst>
      <p:ext uri="{BB962C8B-B14F-4D97-AF65-F5344CB8AC3E}">
        <p14:creationId xmlns:p14="http://schemas.microsoft.com/office/powerpoint/2010/main" val="246631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ild, Kleidung, Zeichnung, Menschliches Gesicht enthält.&#10;&#10;KI-generierte Inhalte können fehlerhaft sein.">
            <a:extLst>
              <a:ext uri="{FF2B5EF4-FFF2-40B4-BE49-F238E27FC236}">
                <a16:creationId xmlns:a16="http://schemas.microsoft.com/office/drawing/2014/main" id="{3D438F43-A3DD-1439-B664-5FB7EA6629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3021" y="0"/>
            <a:ext cx="4165958" cy="6858000"/>
          </a:xfrm>
          <a:prstGeom prst="rect">
            <a:avLst/>
          </a:prstGeom>
        </p:spPr>
      </p:pic>
      <p:sp>
        <p:nvSpPr>
          <p:cNvPr id="5" name="Textfeld 4">
            <a:extLst>
              <a:ext uri="{FF2B5EF4-FFF2-40B4-BE49-F238E27FC236}">
                <a16:creationId xmlns:a16="http://schemas.microsoft.com/office/drawing/2014/main" id="{5C873E2F-083D-B95E-A011-5A5BEC3573CA}"/>
              </a:ext>
            </a:extLst>
          </p:cNvPr>
          <p:cNvSpPr txBox="1"/>
          <p:nvPr/>
        </p:nvSpPr>
        <p:spPr>
          <a:xfrm>
            <a:off x="8178979" y="5544788"/>
            <a:ext cx="4013021" cy="1168910"/>
          </a:xfrm>
          <a:prstGeom prst="rect">
            <a:avLst/>
          </a:prstGeom>
          <a:noFill/>
        </p:spPr>
        <p:txBody>
          <a:bodyPr wrap="square">
            <a:spAutoFit/>
          </a:bodyPr>
          <a:lstStyle/>
          <a:p>
            <a:pPr>
              <a:lnSpc>
                <a:spcPct val="112000"/>
              </a:lnSpc>
              <a:spcAft>
                <a:spcPts val="600"/>
              </a:spcAft>
            </a:pPr>
            <a:r>
              <a:rPr lang="de-CH"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Frank Wesley, Indien</a:t>
            </a:r>
            <a:br>
              <a:rPr lang="de-CH"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br>
            <a:r>
              <a:rPr lang="de-DE"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Aus: </a:t>
            </a:r>
            <a:r>
              <a:rPr lang="de-DE"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Wray</a:t>
            </a:r>
            <a:r>
              <a:rPr lang="de-DE"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N. (</a:t>
            </a:r>
            <a:r>
              <a:rPr lang="de-DE" sz="1600" i="1" dirty="0" err="1">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Hg</a:t>
            </a:r>
            <a:r>
              <a:rPr lang="de-DE"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 </a:t>
            </a:r>
            <a:r>
              <a:rPr lang="en-GB"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rPr>
              <a:t>(1993): Frank Wesley – Exploring Faith With a Brush, Auckland, 205</a:t>
            </a:r>
            <a:endParaRPr lang="de-DE" sz="1600" i="1" dirty="0">
              <a:solidFill>
                <a:schemeClr val="tx1">
                  <a:lumMod val="85000"/>
                </a:schemeClr>
              </a:solidFill>
              <a:effectLst/>
              <a:latin typeface="Periodico Text M21" panose="02000503060000020004" pitchFamily="50" charset="0"/>
              <a:ea typeface="Periodico Text M21" panose="02000503060000020004" pitchFamily="50" charset="0"/>
              <a:cs typeface="Times New Roman" panose="02020603050405020304" pitchFamily="18" charset="0"/>
            </a:endParaRPr>
          </a:p>
        </p:txBody>
      </p:sp>
    </p:spTree>
    <p:extLst>
      <p:ext uri="{BB962C8B-B14F-4D97-AF65-F5344CB8AC3E}">
        <p14:creationId xmlns:p14="http://schemas.microsoft.com/office/powerpoint/2010/main" val="36064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Porträt Aty Suandi">
            <a:extLst>
              <a:ext uri="{FF2B5EF4-FFF2-40B4-BE49-F238E27FC236}">
                <a16:creationId xmlns:a16="http://schemas.microsoft.com/office/drawing/2014/main" id="{E4903E27-C328-D3C5-F5EE-56F84A320B01}"/>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207819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91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rauenhaus _Durebang Center_, Bandung 2015 (1)">
            <a:extLst>
              <a:ext uri="{FF2B5EF4-FFF2-40B4-BE49-F238E27FC236}">
                <a16:creationId xmlns:a16="http://schemas.microsoft.com/office/drawing/2014/main" id="{60CB6C12-472C-03EC-101D-AF973CBEE76B}"/>
              </a:ext>
            </a:extLst>
          </p:cNvPr>
          <p:cNvPicPr>
            <a:picLocks noGrp="1" noChangeAspect="1"/>
          </p:cNvPicPr>
          <p:nvPr isPhoto="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44141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Screenshot 2026-02-27 095038">
            <a:extLst>
              <a:ext uri="{FF2B5EF4-FFF2-40B4-BE49-F238E27FC236}">
                <a16:creationId xmlns:a16="http://schemas.microsoft.com/office/drawing/2014/main" id="{8D95149A-5C67-74FB-E32E-2FB2C5829995}"/>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623888" y="0"/>
            <a:ext cx="10942637" cy="6858000"/>
          </a:xfrm>
          <a:prstGeom prst="rect">
            <a:avLst/>
          </a:prstGeom>
        </p:spPr>
      </p:pic>
    </p:spTree>
    <p:extLst>
      <p:ext uri="{BB962C8B-B14F-4D97-AF65-F5344CB8AC3E}">
        <p14:creationId xmlns:p14="http://schemas.microsoft.com/office/powerpoint/2010/main" val="268767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ampagne 2026 - Porträt Cliff Kasakeyan">
            <a:extLst>
              <a:ext uri="{FF2B5EF4-FFF2-40B4-BE49-F238E27FC236}">
                <a16:creationId xmlns:a16="http://schemas.microsoft.com/office/drawing/2014/main" id="{48EA29A3-89AD-46A1-E409-65DA9DE04732}"/>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941388" y="0"/>
            <a:ext cx="10307637" cy="6858000"/>
          </a:xfrm>
          <a:prstGeom prst="rect">
            <a:avLst/>
          </a:prstGeom>
        </p:spPr>
      </p:pic>
    </p:spTree>
    <p:extLst>
      <p:ext uri="{BB962C8B-B14F-4D97-AF65-F5344CB8AC3E}">
        <p14:creationId xmlns:p14="http://schemas.microsoft.com/office/powerpoint/2010/main" val="27390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f01051b-e8a1-4e77-a59d-eb8bbfcbe08c}" enabled="0" method="" siteId="{2f01051b-e8a1-4e77-a59d-eb8bbfcbe08c}" removed="1"/>
</clbl:labelList>
</file>

<file path=docProps/app.xml><?xml version="1.0" encoding="utf-8"?>
<Properties xmlns="http://schemas.openxmlformats.org/officeDocument/2006/extended-properties" xmlns:vt="http://schemas.openxmlformats.org/officeDocument/2006/docPropsVTypes">
  <TotalTime>0</TotalTime>
  <Words>1364</Words>
  <Application>Microsoft Office PowerPoint</Application>
  <PresentationFormat>Breitbild</PresentationFormat>
  <Paragraphs>86</Paragraphs>
  <Slides>46</Slides>
  <Notes>32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46</vt:i4>
      </vt:variant>
    </vt:vector>
  </HeadingPairs>
  <TitlesOfParts>
    <vt:vector size="52" baseType="lpstr">
      <vt:lpstr>Aptos</vt:lpstr>
      <vt:lpstr>Aptos Display</vt:lpstr>
      <vt:lpstr>Arial</vt:lpstr>
      <vt:lpstr>Calibri</vt:lpstr>
      <vt:lpstr>Periodico Text M21</vt:lpstr>
      <vt:lpstr>Office</vt:lpstr>
      <vt:lpstr>Ein Ort für neue Hoffnung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Weber Christian</dc:creator>
  <cp:lastModifiedBy>von Wyl Martin</cp:lastModifiedBy>
  <cp:revision>2</cp:revision>
  <dcterms:created xsi:type="dcterms:W3CDTF">2026-04-08T13:03:26Z</dcterms:created>
  <dcterms:modified xsi:type="dcterms:W3CDTF">2026-04-15T20:13:19Z</dcterms:modified>
</cp:coreProperties>
</file>