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419" r:id="rId5"/>
    <p:sldId id="426" r:id="rId6"/>
    <p:sldId id="420" r:id="rId7"/>
    <p:sldId id="430" r:id="rId8"/>
    <p:sldId id="427" r:id="rId9"/>
    <p:sldId id="428" r:id="rId10"/>
    <p:sldId id="429" r:id="rId11"/>
    <p:sldId id="432" r:id="rId12"/>
    <p:sldId id="431" r:id="rId13"/>
    <p:sldId id="433" r:id="rId14"/>
    <p:sldId id="421" r:id="rId15"/>
    <p:sldId id="434" r:id="rId16"/>
    <p:sldId id="436" r:id="rId17"/>
    <p:sldId id="437" r:id="rId18"/>
    <p:sldId id="422" r:id="rId19"/>
    <p:sldId id="425" r:id="rId20"/>
    <p:sldId id="438" r:id="rId21"/>
    <p:sldId id="339" r:id="rId22"/>
    <p:sldId id="340"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F"/>
    <a:srgbClr val="EFEBE9"/>
    <a:srgbClr val="87BB3E"/>
    <a:srgbClr val="B3CAE2"/>
    <a:srgbClr val="C1CEED"/>
    <a:srgbClr val="0059A7"/>
    <a:srgbClr val="FF9000"/>
    <a:srgbClr val="003371"/>
    <a:srgbClr val="002554"/>
    <a:srgbClr val="003E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5426" autoAdjust="0"/>
  </p:normalViewPr>
  <p:slideViewPr>
    <p:cSldViewPr snapToGrid="0" snapToObjects="1">
      <p:cViewPr varScale="1">
        <p:scale>
          <a:sx n="56" d="100"/>
          <a:sy n="56" d="100"/>
        </p:scale>
        <p:origin x="3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4A4CA-D738-0D43-A19F-24602A07D8CD}" type="datetimeFigureOut">
              <a:rPr lang="de-DE" smtClean="0"/>
              <a:t>17.06.2026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44BE2-2965-2B45-A552-8C586D06EB32}" type="slidenum">
              <a:rPr lang="de-DE" smtClean="0"/>
              <a:t>‹Nr.›</a:t>
            </a:fld>
            <a:endParaRPr lang="de-DE" dirty="0"/>
          </a:p>
        </p:txBody>
      </p:sp>
    </p:spTree>
    <p:extLst>
      <p:ext uri="{BB962C8B-B14F-4D97-AF65-F5344CB8AC3E}">
        <p14:creationId xmlns:p14="http://schemas.microsoft.com/office/powerpoint/2010/main" val="99050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spotify.com/episode/4OYYW6sqpqIseEnHGS2MT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74F46-AD87-2217-2EDD-B7C9562F2E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442229B-862C-F854-3CA3-64FC8CE38B1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7398C83-5643-34FE-A94E-9744137C95B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0EAC9ED-922B-8C60-1E59-3B0E5FEBE5AB}"/>
              </a:ext>
            </a:extLst>
          </p:cNvPr>
          <p:cNvSpPr>
            <a:spLocks noGrp="1"/>
          </p:cNvSpPr>
          <p:nvPr>
            <p:ph type="sldNum" sz="quarter" idx="10"/>
          </p:nvPr>
        </p:nvSpPr>
        <p:spPr/>
        <p:txBody>
          <a:bodyPr/>
          <a:lstStyle/>
          <a:p>
            <a:fld id="{36044BE2-2965-2B45-A552-8C586D06EB32}" type="slidenum">
              <a:rPr lang="de-DE" smtClean="0"/>
              <a:t>1</a:t>
            </a:fld>
            <a:endParaRPr lang="de-DE" dirty="0"/>
          </a:p>
        </p:txBody>
      </p:sp>
    </p:spTree>
    <p:extLst>
      <p:ext uri="{BB962C8B-B14F-4D97-AF65-F5344CB8AC3E}">
        <p14:creationId xmlns:p14="http://schemas.microsoft.com/office/powerpoint/2010/main" val="3954456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CH" sz="1200" b="1" i="0" kern="1200" dirty="0">
                <a:solidFill>
                  <a:schemeClr val="tx1"/>
                </a:solidFill>
                <a:effectLst/>
                <a:latin typeface="+mn-lt"/>
                <a:ea typeface="+mn-ea"/>
                <a:cs typeface="+mn-cs"/>
              </a:rPr>
              <a:t>Flora Tristan in Cusco</a:t>
            </a:r>
          </a:p>
          <a:p>
            <a:pPr fontAlgn="base"/>
            <a:r>
              <a:rPr lang="de-CH" sz="1200" b="0" i="0" kern="1200" dirty="0">
                <a:solidFill>
                  <a:schemeClr val="tx1"/>
                </a:solidFill>
                <a:effectLst/>
                <a:latin typeface="+mn-lt"/>
                <a:ea typeface="+mn-ea"/>
                <a:cs typeface="+mn-cs"/>
              </a:rPr>
              <a:t>Unsere Partnerorganisation kombiniert in den Andengemeinden die Prävention vor sexualisierter Gewalt mit Strategien zur Einkommensförderung und politischen Beteiligung von Frauen durch agrarökologischen Landbau. Frauen werden zu Wissensträgerinnen für die Nahrungssicherheit und generieren Einkommen für ihre Haushalte und Dorfgemeinschaften. So können sie ihren Entscheidungsspielraum innerhalb des Haushalts erweitern. Zudem werden sie auf Gemeindeebene als Schlüsselfiguren in der Anpassung an den Klimawandel gesehen, und die männliche Bevölkerung räumt ihnen mehr Mitsprachemöglichkeiten ein.</a:t>
            </a:r>
          </a:p>
          <a:p>
            <a:pPr fontAlgn="base"/>
            <a:endParaRPr lang="de-CH" sz="1200" b="0" i="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10</a:t>
            </a:fld>
            <a:endParaRPr lang="de-DE" dirty="0"/>
          </a:p>
        </p:txBody>
      </p:sp>
    </p:spTree>
    <p:extLst>
      <p:ext uri="{BB962C8B-B14F-4D97-AF65-F5344CB8AC3E}">
        <p14:creationId xmlns:p14="http://schemas.microsoft.com/office/powerpoint/2010/main" val="5057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err="1">
                <a:solidFill>
                  <a:schemeClr val="tx1"/>
                </a:solidFill>
                <a:effectLst/>
                <a:latin typeface="+mn-lt"/>
                <a:ea typeface="+mn-ea"/>
                <a:cs typeface="+mn-cs"/>
              </a:rPr>
              <a:t>Fotolanguage</a:t>
            </a:r>
            <a:r>
              <a:rPr lang="de-CH" sz="1200" kern="1200" dirty="0">
                <a:solidFill>
                  <a:schemeClr val="tx1"/>
                </a:solidFill>
                <a:effectLst/>
                <a:latin typeface="+mn-lt"/>
                <a:ea typeface="+mn-ea"/>
                <a:cs typeface="+mn-cs"/>
              </a:rPr>
              <a:t> (M4-a Bildungsideen)</a:t>
            </a:r>
          </a:p>
          <a:p>
            <a:r>
              <a:rPr lang="de-DE" sz="1200" kern="1200" dirty="0">
                <a:solidFill>
                  <a:schemeClr val="tx1"/>
                </a:solidFill>
                <a:effectLst/>
                <a:latin typeface="+mn-lt"/>
                <a:ea typeface="+mn-ea"/>
                <a:cs typeface="+mn-cs"/>
              </a:rPr>
              <a:t>Was siehst du? Ich sehe …</a:t>
            </a:r>
          </a:p>
          <a:p>
            <a:r>
              <a:rPr lang="de-DE" sz="1200" kern="1200" dirty="0">
                <a:solidFill>
                  <a:schemeClr val="tx1"/>
                </a:solidFill>
                <a:effectLst/>
                <a:latin typeface="+mn-lt"/>
                <a:ea typeface="+mn-ea"/>
                <a:cs typeface="+mn-cs"/>
              </a:rPr>
              <a:t>Welche Emotionen weckt das Bild? Ich spüre/ empfinde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Was geht dir durch den Kopf? Welchen Titel gibst du dem Foto.</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11</a:t>
            </a:fld>
            <a:endParaRPr lang="de-DE" dirty="0"/>
          </a:p>
        </p:txBody>
      </p:sp>
    </p:spTree>
    <p:extLst>
      <p:ext uri="{BB962C8B-B14F-4D97-AF65-F5344CB8AC3E}">
        <p14:creationId xmlns:p14="http://schemas.microsoft.com/office/powerpoint/2010/main" val="140462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Keine Gewalt mehr gegen Frauen.</a:t>
            </a:r>
          </a:p>
          <a:p>
            <a:endParaRPr lang="de-CH" sz="1200" kern="1200" dirty="0">
              <a:solidFill>
                <a:schemeClr val="tx1"/>
              </a:solidFill>
              <a:effectLst/>
              <a:latin typeface="+mn-lt"/>
              <a:ea typeface="+mn-ea"/>
              <a:cs typeface="+mn-cs"/>
            </a:endParaRPr>
          </a:p>
          <a:p>
            <a:r>
              <a:rPr lang="de-CH" sz="1200" kern="1200" dirty="0" err="1">
                <a:solidFill>
                  <a:schemeClr val="tx1"/>
                </a:solidFill>
                <a:effectLst/>
                <a:latin typeface="+mn-lt"/>
                <a:ea typeface="+mn-ea"/>
                <a:cs typeface="+mn-cs"/>
              </a:rPr>
              <a:t>Fotolanguage</a:t>
            </a:r>
            <a:r>
              <a:rPr lang="de-CH" sz="1200" kern="1200" dirty="0">
                <a:solidFill>
                  <a:schemeClr val="tx1"/>
                </a:solidFill>
                <a:effectLst/>
                <a:latin typeface="+mn-lt"/>
                <a:ea typeface="+mn-ea"/>
                <a:cs typeface="+mn-cs"/>
              </a:rPr>
              <a:t> (M4-a Bildungsideen)</a:t>
            </a:r>
          </a:p>
          <a:p>
            <a:r>
              <a:rPr lang="de-DE" sz="1200" kern="1200" dirty="0">
                <a:solidFill>
                  <a:schemeClr val="tx1"/>
                </a:solidFill>
                <a:effectLst/>
                <a:latin typeface="+mn-lt"/>
                <a:ea typeface="+mn-ea"/>
                <a:cs typeface="+mn-cs"/>
              </a:rPr>
              <a:t>Was siehst du? Ich sehe …</a:t>
            </a:r>
          </a:p>
          <a:p>
            <a:r>
              <a:rPr lang="de-DE" sz="1200" kern="1200" dirty="0">
                <a:solidFill>
                  <a:schemeClr val="tx1"/>
                </a:solidFill>
                <a:effectLst/>
                <a:latin typeface="+mn-lt"/>
                <a:ea typeface="+mn-ea"/>
                <a:cs typeface="+mn-cs"/>
              </a:rPr>
              <a:t>Welche Emotionen weckt das Bild? Ich spüre/ empfinde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Was geht dir durch den Kopf? Welchen Titel gibst du dem Foto.</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12</a:t>
            </a:fld>
            <a:endParaRPr lang="de-DE" dirty="0"/>
          </a:p>
        </p:txBody>
      </p:sp>
    </p:spTree>
    <p:extLst>
      <p:ext uri="{BB962C8B-B14F-4D97-AF65-F5344CB8AC3E}">
        <p14:creationId xmlns:p14="http://schemas.microsoft.com/office/powerpoint/2010/main" val="124143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err="1">
                <a:solidFill>
                  <a:schemeClr val="tx1"/>
                </a:solidFill>
                <a:effectLst/>
                <a:latin typeface="+mn-lt"/>
                <a:ea typeface="+mn-ea"/>
                <a:cs typeface="+mn-cs"/>
              </a:rPr>
              <a:t>Fotolanguage</a:t>
            </a:r>
            <a:r>
              <a:rPr lang="de-CH" sz="1200" kern="1200" dirty="0">
                <a:solidFill>
                  <a:schemeClr val="tx1"/>
                </a:solidFill>
                <a:effectLst/>
                <a:latin typeface="+mn-lt"/>
                <a:ea typeface="+mn-ea"/>
                <a:cs typeface="+mn-cs"/>
              </a:rPr>
              <a:t> (M4-a Bildungsideen)</a:t>
            </a:r>
          </a:p>
          <a:p>
            <a:r>
              <a:rPr lang="de-DE" sz="1200" kern="1200" dirty="0">
                <a:solidFill>
                  <a:schemeClr val="tx1"/>
                </a:solidFill>
                <a:effectLst/>
                <a:latin typeface="+mn-lt"/>
                <a:ea typeface="+mn-ea"/>
                <a:cs typeface="+mn-cs"/>
              </a:rPr>
              <a:t>Was siehst du? Ich sehe …</a:t>
            </a:r>
          </a:p>
          <a:p>
            <a:r>
              <a:rPr lang="de-DE" sz="1200" kern="1200" dirty="0">
                <a:solidFill>
                  <a:schemeClr val="tx1"/>
                </a:solidFill>
                <a:effectLst/>
                <a:latin typeface="+mn-lt"/>
                <a:ea typeface="+mn-ea"/>
                <a:cs typeface="+mn-cs"/>
              </a:rPr>
              <a:t>Welche Emotionen weckt das Bild? Ich spüre/ empfinde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Was geht dir durch den Kopf? Welchen Titel gibst du dem Foto.</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13</a:t>
            </a:fld>
            <a:endParaRPr lang="de-DE" dirty="0"/>
          </a:p>
        </p:txBody>
      </p:sp>
    </p:spTree>
    <p:extLst>
      <p:ext uri="{BB962C8B-B14F-4D97-AF65-F5344CB8AC3E}">
        <p14:creationId xmlns:p14="http://schemas.microsoft.com/office/powerpoint/2010/main" val="238776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Nichts rechtfertigt Gewalt gegen Frauen.</a:t>
            </a:r>
          </a:p>
          <a:p>
            <a:endParaRPr lang="de-CH" sz="1200" kern="1200" dirty="0">
              <a:solidFill>
                <a:schemeClr val="tx1"/>
              </a:solidFill>
              <a:effectLst/>
              <a:latin typeface="+mn-lt"/>
              <a:ea typeface="+mn-ea"/>
              <a:cs typeface="+mn-cs"/>
            </a:endParaRPr>
          </a:p>
          <a:p>
            <a:r>
              <a:rPr lang="de-CH" sz="1200" kern="1200" dirty="0" err="1">
                <a:solidFill>
                  <a:schemeClr val="tx1"/>
                </a:solidFill>
                <a:effectLst/>
                <a:latin typeface="+mn-lt"/>
                <a:ea typeface="+mn-ea"/>
                <a:cs typeface="+mn-cs"/>
              </a:rPr>
              <a:t>Fotolanguage</a:t>
            </a:r>
            <a:r>
              <a:rPr lang="de-CH" sz="1200" kern="1200" dirty="0">
                <a:solidFill>
                  <a:schemeClr val="tx1"/>
                </a:solidFill>
                <a:effectLst/>
                <a:latin typeface="+mn-lt"/>
                <a:ea typeface="+mn-ea"/>
                <a:cs typeface="+mn-cs"/>
              </a:rPr>
              <a:t> (M4-a Bildungsideen)</a:t>
            </a:r>
          </a:p>
          <a:p>
            <a:r>
              <a:rPr lang="de-DE" sz="1200" kern="1200" dirty="0">
                <a:solidFill>
                  <a:schemeClr val="tx1"/>
                </a:solidFill>
                <a:effectLst/>
                <a:latin typeface="+mn-lt"/>
                <a:ea typeface="+mn-ea"/>
                <a:cs typeface="+mn-cs"/>
              </a:rPr>
              <a:t>Was siehst du? Ich sehe …</a:t>
            </a:r>
          </a:p>
          <a:p>
            <a:r>
              <a:rPr lang="de-DE" sz="1200" kern="1200" dirty="0">
                <a:solidFill>
                  <a:schemeClr val="tx1"/>
                </a:solidFill>
                <a:effectLst/>
                <a:latin typeface="+mn-lt"/>
                <a:ea typeface="+mn-ea"/>
                <a:cs typeface="+mn-cs"/>
              </a:rPr>
              <a:t>Welche Emotionen weckt das Bild? Ich spüre/ empfinde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Was geht dir durch den Kopf? Welchen Titel gibst du dem Foto.</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14</a:t>
            </a:fld>
            <a:endParaRPr lang="de-DE" dirty="0"/>
          </a:p>
        </p:txBody>
      </p:sp>
    </p:spTree>
    <p:extLst>
      <p:ext uri="{BB962C8B-B14F-4D97-AF65-F5344CB8AC3E}">
        <p14:creationId xmlns:p14="http://schemas.microsoft.com/office/powerpoint/2010/main" val="183654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Lasst uns hier stoppen!</a:t>
            </a:r>
          </a:p>
          <a:p>
            <a:endParaRPr lang="de-CH" sz="1200" kern="1200" dirty="0">
              <a:solidFill>
                <a:schemeClr val="tx1"/>
              </a:solidFill>
              <a:effectLst/>
              <a:latin typeface="+mn-lt"/>
              <a:ea typeface="+mn-ea"/>
              <a:cs typeface="+mn-cs"/>
            </a:endParaRPr>
          </a:p>
          <a:p>
            <a:r>
              <a:rPr lang="de-CH" sz="1200" kern="1200" dirty="0" err="1">
                <a:solidFill>
                  <a:schemeClr val="tx1"/>
                </a:solidFill>
                <a:effectLst/>
                <a:latin typeface="+mn-lt"/>
                <a:ea typeface="+mn-ea"/>
                <a:cs typeface="+mn-cs"/>
              </a:rPr>
              <a:t>Fotolanguage</a:t>
            </a:r>
            <a:r>
              <a:rPr lang="de-CH" sz="1200" kern="1200" dirty="0">
                <a:solidFill>
                  <a:schemeClr val="tx1"/>
                </a:solidFill>
                <a:effectLst/>
                <a:latin typeface="+mn-lt"/>
                <a:ea typeface="+mn-ea"/>
                <a:cs typeface="+mn-cs"/>
              </a:rPr>
              <a:t> (M4-a Bildungsideen)</a:t>
            </a:r>
          </a:p>
          <a:p>
            <a:r>
              <a:rPr lang="de-DE" sz="1200" kern="1200" dirty="0">
                <a:solidFill>
                  <a:schemeClr val="tx1"/>
                </a:solidFill>
                <a:effectLst/>
                <a:latin typeface="+mn-lt"/>
                <a:ea typeface="+mn-ea"/>
                <a:cs typeface="+mn-cs"/>
              </a:rPr>
              <a:t>Was siehst du? Ich sehe …</a:t>
            </a:r>
          </a:p>
          <a:p>
            <a:r>
              <a:rPr lang="de-DE" sz="1200" kern="1200" dirty="0">
                <a:solidFill>
                  <a:schemeClr val="tx1"/>
                </a:solidFill>
                <a:effectLst/>
                <a:latin typeface="+mn-lt"/>
                <a:ea typeface="+mn-ea"/>
                <a:cs typeface="+mn-cs"/>
              </a:rPr>
              <a:t>Welche Emotionen weckt das Bild? Ich spüre/ empfinde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Was geht dir durch den Kopf? Welchen Titel gibst du dem Foto.</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15</a:t>
            </a:fld>
            <a:endParaRPr lang="de-DE" dirty="0"/>
          </a:p>
        </p:txBody>
      </p:sp>
    </p:spTree>
    <p:extLst>
      <p:ext uri="{BB962C8B-B14F-4D97-AF65-F5344CB8AC3E}">
        <p14:creationId xmlns:p14="http://schemas.microsoft.com/office/powerpoint/2010/main" val="31778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Die Soziologin Raysa Díaz Romero arbeitet in Peru bei Flora Trista, einer Partnerorganisation von Mission 21, die für Frauenrechte und gegen Gewalt kämpft. Erfahre im Podcast, wie eine junge Generation den sozialen Wandel prägt. Für</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Der Podcast mit ihr ist zu hören auf Spotify, Apple Podcasts, YouTube und Amazon Music.</a:t>
            </a:r>
          </a:p>
          <a:p>
            <a:r>
              <a:rPr lang="de-CH" sz="1200" kern="1200" dirty="0">
                <a:solidFill>
                  <a:schemeClr val="tx1"/>
                </a:solidFill>
                <a:effectLst/>
                <a:latin typeface="+mn-lt"/>
                <a:ea typeface="+mn-ea"/>
                <a:cs typeface="+mn-cs"/>
              </a:rPr>
              <a:t>Folge 13 vom 16. Aug. 2024 mit Raysa; Länge 25 Min. 10 Sek.</a:t>
            </a:r>
          </a:p>
          <a:p>
            <a:r>
              <a:rPr lang="en-GB" sz="1200" u="sng" kern="1200" dirty="0">
                <a:solidFill>
                  <a:schemeClr val="tx1"/>
                </a:solidFill>
                <a:effectLst/>
                <a:latin typeface="+mn-lt"/>
                <a:ea typeface="+mn-ea"/>
                <a:cs typeface="+mn-cs"/>
                <a:hlinkClick r:id="rId3"/>
              </a:rPr>
              <a:t>#13 Raysa from Peru about Flora Tristán and women's rights - Young Voices - An Intercultural Podcast | Podcast on Spotify</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16</a:t>
            </a:fld>
            <a:endParaRPr lang="de-DE" dirty="0"/>
          </a:p>
        </p:txBody>
      </p:sp>
    </p:spTree>
    <p:extLst>
      <p:ext uri="{BB962C8B-B14F-4D97-AF65-F5344CB8AC3E}">
        <p14:creationId xmlns:p14="http://schemas.microsoft.com/office/powerpoint/2010/main" val="280565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Raysa über ihren Traum von friedlichen und gerechten Gesellschaften (M4-b Abschnitt 2.2)</a:t>
            </a:r>
          </a:p>
          <a:p>
            <a:r>
              <a:rPr lang="de-CH" sz="1200" kern="1200" dirty="0">
                <a:solidFill>
                  <a:schemeClr val="tx1"/>
                </a:solidFill>
                <a:effectLst/>
                <a:latin typeface="+mn-lt"/>
                <a:ea typeface="+mn-ea"/>
                <a:cs typeface="+mn-cs"/>
              </a:rPr>
              <a:t>Raysa: «Vielleicht würde ich ein Bild wählen, auf dem viele unterschiedliche Menschen gemeinsam etwas hochhalten, denn eine gerechtere Gesellschaft entsteht nicht durch das Handeln Einzelner, sondern gemeinsam. Dieses gefällt mir gut.»</a:t>
            </a:r>
          </a:p>
          <a:p>
            <a:r>
              <a:rPr lang="de-CH" sz="1200" kern="1200" dirty="0">
                <a:solidFill>
                  <a:schemeClr val="tx1"/>
                </a:solidFill>
                <a:effectLst/>
                <a:latin typeface="+mn-lt"/>
                <a:ea typeface="+mn-ea"/>
                <a:cs typeface="+mn-cs"/>
              </a:rPr>
              <a:t>Ziehe deine Verbindungslinien: Was bedingt was? Was führt zu was? </a:t>
            </a:r>
          </a:p>
          <a:p>
            <a:r>
              <a:rPr lang="de-CH" sz="1200" kern="1200" dirty="0">
                <a:solidFill>
                  <a:schemeClr val="tx1"/>
                </a:solidFill>
                <a:effectLst/>
                <a:latin typeface="+mn-lt"/>
                <a:ea typeface="+mn-ea"/>
                <a:cs typeface="+mn-cs"/>
              </a:rPr>
              <a:t>IGUALDAD </a:t>
            </a:r>
          </a:p>
          <a:p>
            <a:r>
              <a:rPr lang="de-CH" sz="1200" kern="1200" dirty="0">
                <a:solidFill>
                  <a:schemeClr val="tx1"/>
                </a:solidFill>
                <a:effectLst/>
                <a:latin typeface="+mn-lt"/>
                <a:ea typeface="+mn-ea"/>
                <a:cs typeface="+mn-cs"/>
              </a:rPr>
              <a:t>Gleichstellung</a:t>
            </a:r>
          </a:p>
          <a:p>
            <a:r>
              <a:rPr lang="es-ES" sz="1200" kern="1200" dirty="0">
                <a:solidFill>
                  <a:schemeClr val="tx1"/>
                </a:solidFill>
                <a:effectLst/>
                <a:latin typeface="+mn-lt"/>
                <a:ea typeface="+mn-ea"/>
                <a:cs typeface="+mn-cs"/>
              </a:rPr>
              <a:t>RESPETO 	</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Respekt</a:t>
            </a:r>
          </a:p>
          <a:p>
            <a:r>
              <a:rPr lang="es-ES" sz="1200" kern="1200" dirty="0">
                <a:solidFill>
                  <a:schemeClr val="tx1"/>
                </a:solidFill>
                <a:effectLst/>
                <a:latin typeface="+mn-lt"/>
                <a:ea typeface="+mn-ea"/>
                <a:cs typeface="+mn-cs"/>
              </a:rPr>
              <a:t>NO VIOLENCIA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Gewaltfreiheit</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AMOR</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Liebe</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AUTONOMÍA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Selbstständigkeit	</a:t>
            </a:r>
          </a:p>
          <a:p>
            <a:r>
              <a:rPr lang="es-ES" sz="1200" kern="1200" dirty="0">
                <a:solidFill>
                  <a:schemeClr val="tx1"/>
                </a:solidFill>
                <a:effectLst/>
                <a:latin typeface="+mn-lt"/>
                <a:ea typeface="+mn-ea"/>
                <a:cs typeface="+mn-cs"/>
              </a:rPr>
              <a:t>LIBERTAD</a:t>
            </a:r>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Freiheit</a:t>
            </a:r>
          </a:p>
          <a:p>
            <a:r>
              <a:rPr lang="de-CH" sz="1200" kern="1200" dirty="0">
                <a:solidFill>
                  <a:schemeClr val="tx1"/>
                </a:solidFill>
                <a:effectLst/>
                <a:latin typeface="+mn-lt"/>
                <a:ea typeface="+mn-ea"/>
                <a:cs typeface="+mn-cs"/>
              </a:rPr>
              <a:t>INDEPENDENCIA	</a:t>
            </a:r>
          </a:p>
          <a:p>
            <a:r>
              <a:rPr lang="de-CH" sz="1200" kern="1200" dirty="0">
                <a:solidFill>
                  <a:schemeClr val="tx1"/>
                </a:solidFill>
                <a:effectLst/>
                <a:latin typeface="+mn-lt"/>
                <a:ea typeface="+mn-ea"/>
                <a:cs typeface="+mn-cs"/>
              </a:rPr>
              <a:t>Unabhängigkeit	</a:t>
            </a:r>
          </a:p>
          <a:p>
            <a:r>
              <a:rPr lang="de-CH" sz="1200" kern="1200" dirty="0">
                <a:solidFill>
                  <a:schemeClr val="tx1"/>
                </a:solidFill>
                <a:effectLst/>
                <a:latin typeface="+mn-lt"/>
                <a:ea typeface="+mn-ea"/>
                <a:cs typeface="+mn-cs"/>
              </a:rPr>
              <a:t>EQUILIBRO Y ARMONIA </a:t>
            </a:r>
          </a:p>
          <a:p>
            <a:r>
              <a:rPr lang="de-CH" sz="1200" kern="1200" dirty="0">
                <a:solidFill>
                  <a:schemeClr val="tx1"/>
                </a:solidFill>
                <a:effectLst/>
                <a:latin typeface="+mn-lt"/>
                <a:ea typeface="+mn-ea"/>
                <a:cs typeface="+mn-cs"/>
              </a:rPr>
              <a:t>Gleichgewicht und Harmonie</a:t>
            </a:r>
          </a:p>
          <a:p>
            <a:r>
              <a:rPr lang="es-ES" sz="1200" kern="1200" dirty="0">
                <a:solidFill>
                  <a:schemeClr val="tx1"/>
                </a:solidFill>
                <a:effectLst/>
                <a:latin typeface="+mn-lt"/>
                <a:ea typeface="+mn-ea"/>
                <a:cs typeface="+mn-cs"/>
              </a:rPr>
              <a:t>EQUIDAD</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Gerechtigkeit und Fairness </a:t>
            </a:r>
            <a:endParaRPr lang="de-CH"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CUIDADO COLECTIVO</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Gemeinschaftliche Fürsorge</a:t>
            </a: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17</a:t>
            </a:fld>
            <a:endParaRPr lang="de-DE" dirty="0"/>
          </a:p>
        </p:txBody>
      </p:sp>
    </p:spTree>
    <p:extLst>
      <p:ext uri="{BB962C8B-B14F-4D97-AF65-F5344CB8AC3E}">
        <p14:creationId xmlns:p14="http://schemas.microsoft.com/office/powerpoint/2010/main" val="1366567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44BE2-2965-2B45-A552-8C586D06EB3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2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44BE2-2965-2B45-A552-8C586D06EB3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02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915FF-418E-A308-C3FA-586B7A47644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9D119A-4F57-FD79-E723-54D6834638F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1DEAFDE-2742-DA13-52D5-864E9D95958A}"/>
              </a:ext>
            </a:extLst>
          </p:cNvPr>
          <p:cNvSpPr>
            <a:spLocks noGrp="1"/>
          </p:cNvSpPr>
          <p:nvPr>
            <p:ph type="body" idx="1"/>
          </p:nvPr>
        </p:nvSpPr>
        <p:spPr/>
        <p:txBody>
          <a:bodyPr/>
          <a:lstStyle/>
          <a:p>
            <a:r>
              <a:rPr lang="de-CH" sz="1200" kern="1200" dirty="0">
                <a:solidFill>
                  <a:schemeClr val="tx1"/>
                </a:solidFill>
                <a:effectLst/>
                <a:latin typeface="+mn-lt"/>
                <a:ea typeface="+mn-ea"/>
                <a:cs typeface="+mn-cs"/>
              </a:rPr>
              <a:t>Partner-Organisationen Flora Tristán in Peru </a:t>
            </a:r>
          </a:p>
          <a:p>
            <a:pPr fontAlgn="base"/>
            <a:endParaRPr lang="de-CH" sz="1200" b="0" i="0" kern="1200" dirty="0">
              <a:solidFill>
                <a:schemeClr val="tx1"/>
              </a:solidFill>
              <a:effectLst/>
              <a:latin typeface="+mn-lt"/>
              <a:ea typeface="+mn-ea"/>
              <a:cs typeface="+mn-cs"/>
            </a:endParaRPr>
          </a:p>
          <a:p>
            <a:endParaRPr lang="de-DE" dirty="0"/>
          </a:p>
        </p:txBody>
      </p:sp>
      <p:sp>
        <p:nvSpPr>
          <p:cNvPr id="4" name="Foliennummernplatzhalter 3">
            <a:extLst>
              <a:ext uri="{FF2B5EF4-FFF2-40B4-BE49-F238E27FC236}">
                <a16:creationId xmlns:a16="http://schemas.microsoft.com/office/drawing/2014/main" id="{26F1F979-25B0-2B29-8872-DEFF217F6701}"/>
              </a:ext>
            </a:extLst>
          </p:cNvPr>
          <p:cNvSpPr>
            <a:spLocks noGrp="1"/>
          </p:cNvSpPr>
          <p:nvPr>
            <p:ph type="sldNum" sz="quarter" idx="10"/>
          </p:nvPr>
        </p:nvSpPr>
        <p:spPr/>
        <p:txBody>
          <a:bodyPr/>
          <a:lstStyle/>
          <a:p>
            <a:fld id="{36044BE2-2965-2B45-A552-8C586D06EB32}" type="slidenum">
              <a:rPr lang="de-DE" smtClean="0"/>
              <a:t>2</a:t>
            </a:fld>
            <a:endParaRPr lang="de-DE" dirty="0"/>
          </a:p>
        </p:txBody>
      </p:sp>
    </p:spTree>
    <p:extLst>
      <p:ext uri="{BB962C8B-B14F-4D97-AF65-F5344CB8AC3E}">
        <p14:creationId xmlns:p14="http://schemas.microsoft.com/office/powerpoint/2010/main" val="321108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3</a:t>
            </a:fld>
            <a:endParaRPr lang="de-DE" dirty="0"/>
          </a:p>
        </p:txBody>
      </p:sp>
    </p:spTree>
    <p:extLst>
      <p:ext uri="{BB962C8B-B14F-4D97-AF65-F5344CB8AC3E}">
        <p14:creationId xmlns:p14="http://schemas.microsoft.com/office/powerpoint/2010/main" val="382697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kern="1200" dirty="0">
                <a:solidFill>
                  <a:schemeClr val="tx1"/>
                </a:solidFill>
                <a:effectLst/>
                <a:latin typeface="+mn-lt"/>
                <a:ea typeface="+mn-ea"/>
                <a:cs typeface="+mn-cs"/>
              </a:rPr>
              <a:t>Das Peruanische Frauenzentrum (PFZ) Flora Tristán ist eine feministische Partnerorganisation von Mission 21, die sich seit mehr als 45 Jahren für die Verteidigung der Rechte der Frauen in ihrer ganzen Vielfalt einsetzt – insbesondere das Recht auf ein gewaltfreies Leben und die Förderung der Geschlechtergerechtigkeit.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kern="1200" dirty="0">
                <a:solidFill>
                  <a:schemeClr val="tx1"/>
                </a:solidFill>
                <a:effectLst/>
                <a:latin typeface="+mn-lt"/>
                <a:ea typeface="+mn-ea"/>
                <a:cs typeface="+mn-cs"/>
              </a:rPr>
              <a:t>Mission 21 unterstützt das PFZ Flora Tristán mit ihrer Arbeit in zwei Regionen, dem Einzugsgebiet der Hauptstadt Lima und dem ländlichen Raum in Cusco.</a:t>
            </a: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4</a:t>
            </a:fld>
            <a:endParaRPr lang="de-DE" dirty="0"/>
          </a:p>
        </p:txBody>
      </p:sp>
    </p:spTree>
    <p:extLst>
      <p:ext uri="{BB962C8B-B14F-4D97-AF65-F5344CB8AC3E}">
        <p14:creationId xmlns:p14="http://schemas.microsoft.com/office/powerpoint/2010/main" val="295667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kern="1200" dirty="0">
                <a:solidFill>
                  <a:schemeClr val="tx1"/>
                </a:solidFill>
                <a:effectLst/>
                <a:latin typeface="+mn-lt"/>
                <a:ea typeface="+mn-ea"/>
                <a:cs typeface="+mn-cs"/>
              </a:rPr>
              <a:t>In ihrem Tätigkeitsgebiet sensibilisieren sie Vollzugsbehörden und führen im öffentlichen Raum lautstarke Protestaktionen durch, um die Bevölkerung über Missstände zu informieren und gegenüber den Behörden zum Handeln zu bewegen.</a:t>
            </a: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5</a:t>
            </a:fld>
            <a:endParaRPr lang="de-DE" dirty="0"/>
          </a:p>
        </p:txBody>
      </p:sp>
    </p:spTree>
    <p:extLst>
      <p:ext uri="{BB962C8B-B14F-4D97-AF65-F5344CB8AC3E}">
        <p14:creationId xmlns:p14="http://schemas.microsoft.com/office/powerpoint/2010/main" val="214486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kern="1200" dirty="0">
                <a:solidFill>
                  <a:schemeClr val="tx1"/>
                </a:solidFill>
                <a:effectLst/>
                <a:latin typeface="+mn-lt"/>
                <a:ea typeface="+mn-ea"/>
                <a:cs typeface="+mn-cs"/>
              </a:rPr>
              <a:t>Diese feministisch geprägte Öffentlichkeitsarbeit unterstützt Opfer und Angehörige von geschlechtsspezifischer Gewalt und dient als Strategie zur Sensibilisierung der Öffentlichkeit.</a:t>
            </a: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6</a:t>
            </a:fld>
            <a:endParaRPr lang="de-DE" dirty="0"/>
          </a:p>
        </p:txBody>
      </p:sp>
    </p:spTree>
    <p:extLst>
      <p:ext uri="{BB962C8B-B14F-4D97-AF65-F5344CB8AC3E}">
        <p14:creationId xmlns:p14="http://schemas.microsoft.com/office/powerpoint/2010/main" val="256674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CH" sz="1200" b="1" i="0" kern="1200" dirty="0">
                <a:solidFill>
                  <a:schemeClr val="tx1"/>
                </a:solidFill>
                <a:effectLst/>
                <a:latin typeface="+mn-lt"/>
                <a:ea typeface="+mn-ea"/>
                <a:cs typeface="+mn-cs"/>
              </a:rPr>
              <a:t>Flora Tristán in Lima</a:t>
            </a:r>
          </a:p>
          <a:p>
            <a:pPr fontAlgn="base"/>
            <a:r>
              <a:rPr lang="de-CH" sz="1200" b="0" i="0" kern="1200" dirty="0">
                <a:solidFill>
                  <a:schemeClr val="tx1"/>
                </a:solidFill>
                <a:effectLst/>
                <a:latin typeface="+mn-lt"/>
                <a:ea typeface="+mn-ea"/>
                <a:cs typeface="+mn-cs"/>
              </a:rPr>
              <a:t>Jährlich rund 1’000 Opfer von sexueller Gewalt und Menschenhandel aus dem Grossraum Lima erhalten durch Flora Tristán juristische und nach Bedarf psychosoziale oder gar medizinische Beratung und Begleitung.</a:t>
            </a: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7</a:t>
            </a:fld>
            <a:endParaRPr lang="de-DE" dirty="0"/>
          </a:p>
        </p:txBody>
      </p:sp>
    </p:spTree>
    <p:extLst>
      <p:ext uri="{BB962C8B-B14F-4D97-AF65-F5344CB8AC3E}">
        <p14:creationId xmlns:p14="http://schemas.microsoft.com/office/powerpoint/2010/main" val="243315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CH" sz="1200" b="0" i="0" kern="1200" dirty="0">
                <a:solidFill>
                  <a:schemeClr val="tx1"/>
                </a:solidFill>
                <a:effectLst/>
                <a:latin typeface="+mn-lt"/>
                <a:ea typeface="+mn-ea"/>
                <a:cs typeface="+mn-cs"/>
              </a:rPr>
              <a:t>Im Grossstadtbezirk San Juan de </a:t>
            </a:r>
            <a:r>
              <a:rPr lang="de-CH" sz="1200" b="0" i="0" kern="1200" dirty="0" err="1">
                <a:solidFill>
                  <a:schemeClr val="tx1"/>
                </a:solidFill>
                <a:effectLst/>
                <a:latin typeface="+mn-lt"/>
                <a:ea typeface="+mn-ea"/>
                <a:cs typeface="+mn-cs"/>
              </a:rPr>
              <a:t>Lurigancho</a:t>
            </a:r>
            <a:r>
              <a:rPr lang="de-CH" sz="1200" b="0" i="0" kern="1200" dirty="0">
                <a:solidFill>
                  <a:schemeClr val="tx1"/>
                </a:solidFill>
                <a:effectLst/>
                <a:latin typeface="+mn-lt"/>
                <a:ea typeface="+mn-ea"/>
                <a:cs typeface="+mn-cs"/>
              </a:rPr>
              <a:t> wird eine Gruppe von 18 jungen juristischen Beraterinnen unterstützt, die Fälle von sexualisierter Gewalt in ihrem Stadtbezirk dokumentieren. Sie beraten Opfer und Interessierte rechtlich und helfen, Fälle zur Anzeige zu bringen. Die Frauen engagieren sich in ihrem Stadtbezirk auch in der Umsetzung von Kampagnen zur Vorbeugung sexualisierter Gewalt und Sensibilisierung der Öffentlichkeit. </a:t>
            </a:r>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8</a:t>
            </a:fld>
            <a:endParaRPr lang="de-DE" dirty="0"/>
          </a:p>
        </p:txBody>
      </p:sp>
    </p:spTree>
    <p:extLst>
      <p:ext uri="{BB962C8B-B14F-4D97-AF65-F5344CB8AC3E}">
        <p14:creationId xmlns:p14="http://schemas.microsoft.com/office/powerpoint/2010/main" val="287617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CH" sz="1200" b="0" i="0" kern="1200" dirty="0">
                <a:solidFill>
                  <a:schemeClr val="tx1"/>
                </a:solidFill>
                <a:effectLst/>
                <a:latin typeface="+mn-lt"/>
                <a:ea typeface="+mn-ea"/>
                <a:cs typeface="+mn-cs"/>
              </a:rPr>
              <a:t>Die «Strategische Prozessführung» als juristische Strategie wird umgesetzt, um Gesetzesänderungen, sowie Änderungen im Vollzug zu erreichen. Diese verbessern den Schutz vulnerabler und gefährdeter Bevölkerungsgruppen. Zurzeit begleitet die Partnerorganisation rund 80 juristische Prozesse.</a:t>
            </a:r>
          </a:p>
          <a:p>
            <a:pPr fontAlgn="base"/>
            <a:endParaRPr lang="de-CH" sz="1200" b="0" i="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36044BE2-2965-2B45-A552-8C586D06EB32}" type="slidenum">
              <a:rPr lang="de-DE" smtClean="0"/>
              <a:t>9</a:t>
            </a:fld>
            <a:endParaRPr lang="de-DE" dirty="0"/>
          </a:p>
        </p:txBody>
      </p:sp>
    </p:spTree>
    <p:extLst>
      <p:ext uri="{BB962C8B-B14F-4D97-AF65-F5344CB8AC3E}">
        <p14:creationId xmlns:p14="http://schemas.microsoft.com/office/powerpoint/2010/main" val="186956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94E4A-8D70-2040-89BD-887BF66DFD6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7AB6D05B-E9CA-DD4A-AF6B-6E52F3E4D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CBB52D6-FDC5-7545-AE35-59043AD51BD9}"/>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5" name="Fußzeilenplatzhalter 4">
            <a:extLst>
              <a:ext uri="{FF2B5EF4-FFF2-40B4-BE49-F238E27FC236}">
                <a16:creationId xmlns:a16="http://schemas.microsoft.com/office/drawing/2014/main" id="{B5DA0E47-D90E-3440-B16A-4661C8FA3E5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8FE02C1-F7C8-164B-BE19-9EFFFAD4C25A}"/>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169117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19807-0217-1047-805C-3FA8E77AA47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915D8B5-247E-0D42-8461-C287A41378F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0C5E6C-0CE3-CA41-BBF2-EFB04D520162}"/>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5" name="Fußzeilenplatzhalter 4">
            <a:extLst>
              <a:ext uri="{FF2B5EF4-FFF2-40B4-BE49-F238E27FC236}">
                <a16:creationId xmlns:a16="http://schemas.microsoft.com/office/drawing/2014/main" id="{1634177C-83DD-BD44-BB2F-1D2C7D8F495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5837B88-6D59-8D42-AFE9-47A1E8037503}"/>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368684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6793415-7A9E-2641-AA18-80B6771B184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0CA8AB4-E0A7-A048-9C44-FAF6CEFFD6B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186F09-30CF-6C47-B963-C165C9158C7F}"/>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5" name="Fußzeilenplatzhalter 4">
            <a:extLst>
              <a:ext uri="{FF2B5EF4-FFF2-40B4-BE49-F238E27FC236}">
                <a16:creationId xmlns:a16="http://schemas.microsoft.com/office/drawing/2014/main" id="{F2A8355F-43DD-B241-8B36-C83D5965894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D40F54F-8395-E942-BFE7-A843ABD585DB}"/>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290350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73B2E-FBD3-5547-97F1-5406C29A084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96CCCB6-FAF3-7B40-B79C-1209D76D7DF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671D7F0-29FD-8C45-8203-6345B7240288}"/>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5" name="Fußzeilenplatzhalter 4">
            <a:extLst>
              <a:ext uri="{FF2B5EF4-FFF2-40B4-BE49-F238E27FC236}">
                <a16:creationId xmlns:a16="http://schemas.microsoft.com/office/drawing/2014/main" id="{FC9E0BD5-C54C-8D45-91AC-35FC1B2BDCA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7DC9A3B-7962-C449-8658-D9679138A33F}"/>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361937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00B61-C468-9944-8AD4-45C1F9E6A08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70134AC-5489-C949-91AF-82E298453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22B8FF0-7DAB-3644-B92B-C8A57BA8B04E}"/>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5" name="Fußzeilenplatzhalter 4">
            <a:extLst>
              <a:ext uri="{FF2B5EF4-FFF2-40B4-BE49-F238E27FC236}">
                <a16:creationId xmlns:a16="http://schemas.microsoft.com/office/drawing/2014/main" id="{34113A2C-65A0-594B-9E2D-D0A954F2373A}"/>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FD49D9E-A66E-4C45-8869-93BC37326FB2}"/>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241205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79AC0-48FE-2C4D-84E3-4B6CDD3ABFA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6F71E87-6068-CC49-9171-028B01B5577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EB38310-A312-E647-B365-7CF44B29E89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85F4523-75C4-F84F-BFAD-EFD27C625CE0}"/>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6" name="Fußzeilenplatzhalter 5">
            <a:extLst>
              <a:ext uri="{FF2B5EF4-FFF2-40B4-BE49-F238E27FC236}">
                <a16:creationId xmlns:a16="http://schemas.microsoft.com/office/drawing/2014/main" id="{879C9300-D4EE-8743-9DC6-0C9E7F686ED4}"/>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9045484-338F-114C-85CF-0936017FA35D}"/>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357222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2B88C-57E7-654B-93EE-5CCACBB6078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CDFFD99-8ED2-3341-9F47-7C54C13E6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673DA1A-5833-934B-A2B8-7D7C23AD722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C54C266-088B-8C4E-BDED-021A685C5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E3C000B-A4FB-AA44-A5E6-C9A9B9E2FA9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0262AC9-AD7A-9D48-881B-CB71E50F30FC}"/>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8" name="Fußzeilenplatzhalter 7">
            <a:extLst>
              <a:ext uri="{FF2B5EF4-FFF2-40B4-BE49-F238E27FC236}">
                <a16:creationId xmlns:a16="http://schemas.microsoft.com/office/drawing/2014/main" id="{2EA1DD8C-28F8-7540-A625-758819113B58}"/>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9C900827-8FD5-C64D-A952-97A396FDFA9E}"/>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370511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06D2-A000-0040-A0D9-0755A58FD5D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B33FBB4-0A62-DB43-A9B2-8560805FF108}"/>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4" name="Fußzeilenplatzhalter 3">
            <a:extLst>
              <a:ext uri="{FF2B5EF4-FFF2-40B4-BE49-F238E27FC236}">
                <a16:creationId xmlns:a16="http://schemas.microsoft.com/office/drawing/2014/main" id="{F0527829-3F48-6446-B2A1-9AD9AC6C69B6}"/>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BDCE0570-72EE-0947-8030-72067B223173}"/>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162914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968A38D-CA59-9546-84B0-83904DC5904A}"/>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3" name="Fußzeilenplatzhalter 2">
            <a:extLst>
              <a:ext uri="{FF2B5EF4-FFF2-40B4-BE49-F238E27FC236}">
                <a16:creationId xmlns:a16="http://schemas.microsoft.com/office/drawing/2014/main" id="{7BD2D4F4-11DB-9449-9E51-231BF703E9C0}"/>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8C74061-8FD3-1B4B-BD8A-F33A33DEFE54}"/>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152710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5E7AC-2BEA-2946-BAF1-10CEEBD1A3F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BFF0F17-A1DE-0F49-99D7-B80C768BB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42C55A8-B44A-8F48-BE32-4190E3332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F1B8C2-6B6D-154C-B6DD-A4F27D8AD1F0}"/>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6" name="Fußzeilenplatzhalter 5">
            <a:extLst>
              <a:ext uri="{FF2B5EF4-FFF2-40B4-BE49-F238E27FC236}">
                <a16:creationId xmlns:a16="http://schemas.microsoft.com/office/drawing/2014/main" id="{9F7D40D8-6BBE-484F-B8EB-629545E9319E}"/>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4A30207B-4A1B-3145-9557-D84C24A8E57D}"/>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110873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EBF14-B495-7E4A-B0C9-CE80ED5BBC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5CD88D8-215F-EE47-9B26-D659EA59B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84517516-BA21-D744-ADD1-5ACC18483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446A87-479A-5F4F-ADC9-41FA2161D94C}"/>
              </a:ext>
            </a:extLst>
          </p:cNvPr>
          <p:cNvSpPr>
            <a:spLocks noGrp="1"/>
          </p:cNvSpPr>
          <p:nvPr>
            <p:ph type="dt" sz="half" idx="10"/>
          </p:nvPr>
        </p:nvSpPr>
        <p:spPr/>
        <p:txBody>
          <a:bodyPr/>
          <a:lstStyle/>
          <a:p>
            <a:fld id="{872F3F78-D4CE-1548-A048-C10003193DAE}" type="datetimeFigureOut">
              <a:rPr lang="de-DE" smtClean="0"/>
              <a:t>17.06.2026</a:t>
            </a:fld>
            <a:endParaRPr lang="de-DE" dirty="0"/>
          </a:p>
        </p:txBody>
      </p:sp>
      <p:sp>
        <p:nvSpPr>
          <p:cNvPr id="6" name="Fußzeilenplatzhalter 5">
            <a:extLst>
              <a:ext uri="{FF2B5EF4-FFF2-40B4-BE49-F238E27FC236}">
                <a16:creationId xmlns:a16="http://schemas.microsoft.com/office/drawing/2014/main" id="{4C8A2C6F-5D5F-0B41-B98B-FD23F860744D}"/>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3A094D1B-2721-4B48-ACA8-0A443B154816}"/>
              </a:ext>
            </a:extLst>
          </p:cNvPr>
          <p:cNvSpPr>
            <a:spLocks noGrp="1"/>
          </p:cNvSpPr>
          <p:nvPr>
            <p:ph type="sldNum" sz="quarter" idx="12"/>
          </p:nvPr>
        </p:nvSpPr>
        <p:spPr/>
        <p:txBody>
          <a:bodyPr/>
          <a:lstStyle/>
          <a:p>
            <a:fld id="{FF414452-4CE4-5244-A184-5D15994A3317}" type="slidenum">
              <a:rPr lang="de-DE" smtClean="0"/>
              <a:t>‹Nr.›</a:t>
            </a:fld>
            <a:endParaRPr lang="de-DE" dirty="0"/>
          </a:p>
        </p:txBody>
      </p:sp>
    </p:spTree>
    <p:extLst>
      <p:ext uri="{BB962C8B-B14F-4D97-AF65-F5344CB8AC3E}">
        <p14:creationId xmlns:p14="http://schemas.microsoft.com/office/powerpoint/2010/main" val="84626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32A9F1-E683-8744-AC85-FEBAEFF8D3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9AE9C11-E348-3044-A2F3-D43246409E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40318AB1-5D04-6646-8905-F1A45C4CD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tillium Web" pitchFamily="2" charset="77"/>
              </a:defRPr>
            </a:lvl1pPr>
          </a:lstStyle>
          <a:p>
            <a:fld id="{872F3F78-D4CE-1548-A048-C10003193DAE}" type="datetimeFigureOut">
              <a:rPr lang="de-DE" smtClean="0"/>
              <a:pPr/>
              <a:t>17.06.2026</a:t>
            </a:fld>
            <a:endParaRPr lang="de-DE" dirty="0"/>
          </a:p>
        </p:txBody>
      </p:sp>
      <p:sp>
        <p:nvSpPr>
          <p:cNvPr id="5" name="Fußzeilenplatzhalter 4">
            <a:extLst>
              <a:ext uri="{FF2B5EF4-FFF2-40B4-BE49-F238E27FC236}">
                <a16:creationId xmlns:a16="http://schemas.microsoft.com/office/drawing/2014/main" id="{7435D18B-A0E5-DF40-BD8A-1ED29739E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tillium Web" pitchFamily="2" charset="77"/>
              </a:defRPr>
            </a:lvl1pPr>
          </a:lstStyle>
          <a:p>
            <a:endParaRPr lang="de-DE" dirty="0"/>
          </a:p>
        </p:txBody>
      </p:sp>
      <p:sp>
        <p:nvSpPr>
          <p:cNvPr id="6" name="Foliennummernplatzhalter 5">
            <a:extLst>
              <a:ext uri="{FF2B5EF4-FFF2-40B4-BE49-F238E27FC236}">
                <a16:creationId xmlns:a16="http://schemas.microsoft.com/office/drawing/2014/main" id="{490FDA17-A5CD-4541-BA28-9202B8032E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tillium Web" pitchFamily="2" charset="77"/>
              </a:defRPr>
            </a:lvl1pPr>
          </a:lstStyle>
          <a:p>
            <a:fld id="{FF414452-4CE4-5244-A184-5D15994A3317}" type="slidenum">
              <a:rPr lang="de-DE" smtClean="0"/>
              <a:pPr/>
              <a:t>‹Nr.›</a:t>
            </a:fld>
            <a:endParaRPr lang="de-DE" dirty="0"/>
          </a:p>
        </p:txBody>
      </p:sp>
    </p:spTree>
    <p:extLst>
      <p:ext uri="{BB962C8B-B14F-4D97-AF65-F5344CB8AC3E}">
        <p14:creationId xmlns:p14="http://schemas.microsoft.com/office/powerpoint/2010/main" val="235332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tillium Web"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0.emf"/><Relationship Id="rId7"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9.pn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9F"/>
        </a:solidFill>
        <a:effectLst/>
      </p:bgPr>
    </p:bg>
    <p:spTree>
      <p:nvGrpSpPr>
        <p:cNvPr id="1" name="">
          <a:extLst>
            <a:ext uri="{FF2B5EF4-FFF2-40B4-BE49-F238E27FC236}">
              <a16:creationId xmlns:a16="http://schemas.microsoft.com/office/drawing/2014/main" id="{E72ED6AA-09F3-29DC-3556-45B09D6ECE81}"/>
            </a:ext>
          </a:extLst>
        </p:cNvPr>
        <p:cNvGrpSpPr/>
        <p:nvPr/>
      </p:nvGrpSpPr>
      <p:grpSpPr>
        <a:xfrm>
          <a:off x="0" y="0"/>
          <a:ext cx="0" cy="0"/>
          <a:chOff x="0" y="0"/>
          <a:chExt cx="0" cy="0"/>
        </a:xfrm>
      </p:grpSpPr>
      <p:pic>
        <p:nvPicPr>
          <p:cNvPr id="12" name="Grafik 11">
            <a:extLst>
              <a:ext uri="{FF2B5EF4-FFF2-40B4-BE49-F238E27FC236}">
                <a16:creationId xmlns:a16="http://schemas.microsoft.com/office/drawing/2014/main" id="{F5166C34-5006-0181-8728-E1C30B1FEC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2771" y="5670885"/>
            <a:ext cx="756879" cy="802292"/>
          </a:xfrm>
          <a:prstGeom prst="rect">
            <a:avLst/>
          </a:prstGeom>
          <a:noFill/>
        </p:spPr>
      </p:pic>
      <p:sp>
        <p:nvSpPr>
          <p:cNvPr id="3" name="Rechteck 2">
            <a:extLst>
              <a:ext uri="{FF2B5EF4-FFF2-40B4-BE49-F238E27FC236}">
                <a16:creationId xmlns:a16="http://schemas.microsoft.com/office/drawing/2014/main" id="{7620ABA3-AC1C-2403-C9A7-E3571F9D4698}"/>
              </a:ext>
            </a:extLst>
          </p:cNvPr>
          <p:cNvSpPr/>
          <p:nvPr/>
        </p:nvSpPr>
        <p:spPr>
          <a:xfrm>
            <a:off x="73890" y="4812145"/>
            <a:ext cx="6268637" cy="2169538"/>
          </a:xfrm>
          <a:prstGeom prst="rect">
            <a:avLst/>
          </a:prstGeom>
          <a:no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7A7371A-57B3-179F-B734-EE6E7ADF60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81" y="5207634"/>
            <a:ext cx="3373119" cy="1124373"/>
          </a:xfrm>
          <a:prstGeom prst="rect">
            <a:avLst/>
          </a:prstGeom>
        </p:spPr>
      </p:pic>
      <p:pic>
        <p:nvPicPr>
          <p:cNvPr id="8" name="Grafik 7">
            <a:extLst>
              <a:ext uri="{FF2B5EF4-FFF2-40B4-BE49-F238E27FC236}">
                <a16:creationId xmlns:a16="http://schemas.microsoft.com/office/drawing/2014/main" id="{D4D6346A-9C1A-E545-7AE8-A25983EDC3E7}"/>
              </a:ext>
            </a:extLst>
          </p:cNvPr>
          <p:cNvPicPr>
            <a:picLocks noChangeAspect="1"/>
          </p:cNvPicPr>
          <p:nvPr/>
        </p:nvPicPr>
        <p:blipFill>
          <a:blip r:embed="rId5">
            <a:extLst>
              <a:ext uri="{28A0092B-C50C-407E-A947-70E740481C1C}">
                <a14:useLocalDpi xmlns:a14="http://schemas.microsoft.com/office/drawing/2010/main" val="0"/>
              </a:ext>
            </a:extLst>
          </a:blip>
          <a:srcRect b="26667"/>
          <a:stretch>
            <a:fillRect/>
          </a:stretch>
        </p:blipFill>
        <p:spPr>
          <a:xfrm>
            <a:off x="3989623" y="-1"/>
            <a:ext cx="6579605" cy="6825061"/>
          </a:xfrm>
          <a:prstGeom prst="rect">
            <a:avLst/>
          </a:prstGeom>
        </p:spPr>
      </p:pic>
    </p:spTree>
    <p:extLst>
      <p:ext uri="{BB962C8B-B14F-4D97-AF65-F5344CB8AC3E}">
        <p14:creationId xmlns:p14="http://schemas.microsoft.com/office/powerpoint/2010/main" val="38424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63813EC-33FC-8760-ACC4-4F3566E2BC87}"/>
              </a:ext>
            </a:extLst>
          </p:cNvPr>
          <p:cNvPicPr>
            <a:picLocks noChangeAspect="1"/>
          </p:cNvPicPr>
          <p:nvPr/>
        </p:nvPicPr>
        <p:blipFill>
          <a:blip r:embed="rId3"/>
          <a:stretch>
            <a:fillRect/>
          </a:stretch>
        </p:blipFill>
        <p:spPr>
          <a:xfrm>
            <a:off x="0" y="-1072"/>
            <a:ext cx="12193905" cy="6859072"/>
          </a:xfrm>
          <a:prstGeom prst="rect">
            <a:avLst/>
          </a:prstGeom>
        </p:spPr>
      </p:pic>
    </p:spTree>
    <p:extLst>
      <p:ext uri="{BB962C8B-B14F-4D97-AF65-F5344CB8AC3E}">
        <p14:creationId xmlns:p14="http://schemas.microsoft.com/office/powerpoint/2010/main" val="322898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4B4082B-F627-0486-C00C-6B308ED0FE02}"/>
              </a:ext>
            </a:extLst>
          </p:cNvPr>
          <p:cNvPicPr>
            <a:picLocks noChangeAspect="1"/>
          </p:cNvPicPr>
          <p:nvPr/>
        </p:nvPicPr>
        <p:blipFill>
          <a:blip r:embed="rId3">
            <a:extLst>
              <a:ext uri="{28A0092B-C50C-407E-A947-70E740481C1C}">
                <a14:useLocalDpi xmlns:a14="http://schemas.microsoft.com/office/drawing/2010/main"/>
              </a:ext>
            </a:extLst>
          </a:blip>
          <a:srcRect r="1718"/>
          <a:stretch>
            <a:fillRect/>
          </a:stretch>
        </p:blipFill>
        <p:spPr>
          <a:xfrm>
            <a:off x="1863090" y="443161"/>
            <a:ext cx="8274689" cy="5946209"/>
          </a:xfrm>
          <a:prstGeom prst="rect">
            <a:avLst/>
          </a:prstGeom>
        </p:spPr>
      </p:pic>
    </p:spTree>
    <p:extLst>
      <p:ext uri="{BB962C8B-B14F-4D97-AF65-F5344CB8AC3E}">
        <p14:creationId xmlns:p14="http://schemas.microsoft.com/office/powerpoint/2010/main" val="396592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Grafik 1" descr="Ein Bild, das Text, Whiteboard enthält.&#10;&#10;Automatisch generierte Beschreibung">
            <a:extLst>
              <a:ext uri="{FF2B5EF4-FFF2-40B4-BE49-F238E27FC236}">
                <a16:creationId xmlns:a16="http://schemas.microsoft.com/office/drawing/2014/main" id="{3A674A5E-D3E0-8B78-60EB-C45E7F645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34" y="262890"/>
            <a:ext cx="11081519" cy="6252210"/>
          </a:xfrm>
          <a:prstGeom prst="rect">
            <a:avLst/>
          </a:prstGeom>
        </p:spPr>
      </p:pic>
    </p:spTree>
    <p:extLst>
      <p:ext uri="{BB962C8B-B14F-4D97-AF65-F5344CB8AC3E}">
        <p14:creationId xmlns:p14="http://schemas.microsoft.com/office/powerpoint/2010/main" val="118075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Grafik 1" descr="Ein Bild, das Text, Gebäude, draußen, Schild enthält.&#10;&#10;Automatisch generierte Beschreibung">
            <a:extLst>
              <a:ext uri="{FF2B5EF4-FFF2-40B4-BE49-F238E27FC236}">
                <a16:creationId xmlns:a16="http://schemas.microsoft.com/office/drawing/2014/main" id="{4387EFA0-D48D-77BA-0C03-DC6A60326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81" y="2836"/>
            <a:ext cx="9086798" cy="6855164"/>
          </a:xfrm>
          <a:prstGeom prst="rect">
            <a:avLst/>
          </a:prstGeom>
        </p:spPr>
      </p:pic>
    </p:spTree>
    <p:extLst>
      <p:ext uri="{BB962C8B-B14F-4D97-AF65-F5344CB8AC3E}">
        <p14:creationId xmlns:p14="http://schemas.microsoft.com/office/powerpoint/2010/main" val="390573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Grafik 1" descr="Ein Bild, das Text, Person, Personen, stehend enthält.&#10;&#10;Automatisch generierte Beschreibung">
            <a:extLst>
              <a:ext uri="{FF2B5EF4-FFF2-40B4-BE49-F238E27FC236}">
                <a16:creationId xmlns:a16="http://schemas.microsoft.com/office/drawing/2014/main" id="{AE3BD03B-559C-9BD2-05CA-3525807D9E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69"/>
          <a:stretch/>
        </p:blipFill>
        <p:spPr bwMode="auto">
          <a:xfrm>
            <a:off x="1360171" y="397357"/>
            <a:ext cx="9413888" cy="60263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459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DD6CEBD-DB44-EB7A-8843-12A3C1024D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71700" y="486761"/>
            <a:ext cx="7635240" cy="5726430"/>
          </a:xfrm>
          <a:prstGeom prst="rect">
            <a:avLst/>
          </a:prstGeom>
        </p:spPr>
      </p:pic>
    </p:spTree>
    <p:extLst>
      <p:ext uri="{BB962C8B-B14F-4D97-AF65-F5344CB8AC3E}">
        <p14:creationId xmlns:p14="http://schemas.microsoft.com/office/powerpoint/2010/main" val="284637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89F17EA-D117-FBE1-1390-B6533D6315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0095" y="988694"/>
            <a:ext cx="3720466" cy="3720466"/>
          </a:xfrm>
          <a:prstGeom prst="rect">
            <a:avLst/>
          </a:prstGeom>
        </p:spPr>
      </p:pic>
      <p:sp>
        <p:nvSpPr>
          <p:cNvPr id="4" name="Textfeld 3">
            <a:extLst>
              <a:ext uri="{FF2B5EF4-FFF2-40B4-BE49-F238E27FC236}">
                <a16:creationId xmlns:a16="http://schemas.microsoft.com/office/drawing/2014/main" id="{2AB14A8F-D034-F85E-9805-B79B23316F43}"/>
              </a:ext>
            </a:extLst>
          </p:cNvPr>
          <p:cNvSpPr txBox="1"/>
          <p:nvPr/>
        </p:nvSpPr>
        <p:spPr>
          <a:xfrm>
            <a:off x="4480561" y="874394"/>
            <a:ext cx="7189470" cy="3508653"/>
          </a:xfrm>
          <a:prstGeom prst="rect">
            <a:avLst/>
          </a:prstGeom>
          <a:noFill/>
        </p:spPr>
        <p:txBody>
          <a:bodyPr wrap="square">
            <a:spAutoFit/>
          </a:bodyPr>
          <a:lstStyle/>
          <a:p>
            <a:pPr marL="548640" marR="548640" algn="ctr">
              <a:spcBef>
                <a:spcPts val="1800"/>
              </a:spcBef>
              <a:spcAft>
                <a:spcPts val="1800"/>
              </a:spcAft>
              <a:buNone/>
            </a:pPr>
            <a:r>
              <a:rPr lang="de-CH" sz="4800" dirty="0">
                <a:solidFill>
                  <a:schemeClr val="bg1"/>
                </a:solidFill>
                <a:effectLst/>
                <a:latin typeface="LintelM21" panose="00000500000000000000" pitchFamily="50" charset="0"/>
                <a:ea typeface="Periodico Text M21" panose="02000503060000020004" pitchFamily="50" charset="0"/>
                <a:cs typeface="Times New Roman" panose="02020603050405020304" pitchFamily="18" charset="0"/>
              </a:rPr>
              <a:t>Wenn du Feministin bist, willst du die Welt verändern.</a:t>
            </a:r>
          </a:p>
          <a:p>
            <a:pPr marL="548640" marR="548640" algn="ctr">
              <a:spcBef>
                <a:spcPts val="1800"/>
              </a:spcBef>
              <a:spcAft>
                <a:spcPts val="1800"/>
              </a:spcAft>
              <a:buNone/>
            </a:pPr>
            <a:r>
              <a:rPr lang="de-CH" sz="4800" dirty="0">
                <a:solidFill>
                  <a:schemeClr val="bg1"/>
                </a:solidFill>
                <a:latin typeface="LintelM21" panose="00000500000000000000" pitchFamily="50" charset="0"/>
              </a:rPr>
              <a:t>Raysa Díaz Romero </a:t>
            </a:r>
            <a:endParaRPr lang="de-CH" sz="4800" dirty="0">
              <a:solidFill>
                <a:schemeClr val="bg1"/>
              </a:solidFill>
              <a:effectLst/>
              <a:latin typeface="LintelM21" panose="00000500000000000000" pitchFamily="50" charset="0"/>
              <a:ea typeface="Periodico Text M21" panose="02000503060000020004" pitchFamily="50" charset="0"/>
              <a:cs typeface="Times New Roman" panose="02020603050405020304" pitchFamily="18" charset="0"/>
            </a:endParaRPr>
          </a:p>
        </p:txBody>
      </p:sp>
    </p:spTree>
    <p:extLst>
      <p:ext uri="{BB962C8B-B14F-4D97-AF65-F5344CB8AC3E}">
        <p14:creationId xmlns:p14="http://schemas.microsoft.com/office/powerpoint/2010/main" val="212363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E79EC27-899C-516B-4402-966FBF50C9AA}"/>
              </a:ext>
            </a:extLst>
          </p:cNvPr>
          <p:cNvPicPr>
            <a:picLocks noChangeAspect="1"/>
          </p:cNvPicPr>
          <p:nvPr/>
        </p:nvPicPr>
        <p:blipFill>
          <a:blip r:embed="rId3"/>
          <a:stretch>
            <a:fillRect/>
          </a:stretch>
        </p:blipFill>
        <p:spPr>
          <a:xfrm>
            <a:off x="939496" y="0"/>
            <a:ext cx="10313007" cy="6858000"/>
          </a:xfrm>
          <a:prstGeom prst="rect">
            <a:avLst/>
          </a:prstGeom>
        </p:spPr>
      </p:pic>
    </p:spTree>
    <p:extLst>
      <p:ext uri="{BB962C8B-B14F-4D97-AF65-F5344CB8AC3E}">
        <p14:creationId xmlns:p14="http://schemas.microsoft.com/office/powerpoint/2010/main" val="133000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F9F"/>
        </a:soli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CD34E6C1-7163-D044-80BC-0552B78CF077}"/>
              </a:ext>
            </a:extLst>
          </p:cNvPr>
          <p:cNvSpPr txBox="1"/>
          <p:nvPr/>
        </p:nvSpPr>
        <p:spPr>
          <a:xfrm>
            <a:off x="3241935" y="4694118"/>
            <a:ext cx="68774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B3CAE2"/>
                </a:solidFill>
                <a:effectLst/>
                <a:uLnTx/>
                <a:uFillTx/>
                <a:latin typeface="Titillium Web" pitchFamily="2" charset="77"/>
              </a:rPr>
              <a:t>Danke für Ihre Aufmerksamkeit</a:t>
            </a:r>
          </a:p>
        </p:txBody>
      </p:sp>
      <p:pic>
        <p:nvPicPr>
          <p:cNvPr id="6" name="Bild 6" descr="Logo_m21 de weiss_20160310_VV.png">
            <a:extLst>
              <a:ext uri="{FF2B5EF4-FFF2-40B4-BE49-F238E27FC236}">
                <a16:creationId xmlns:a16="http://schemas.microsoft.com/office/drawing/2014/main" id="{89704043-C6BC-D243-BFA9-5C04EF428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935" y="1236572"/>
            <a:ext cx="6577287" cy="2192428"/>
          </a:xfrm>
          <a:prstGeom prst="rect">
            <a:avLst/>
          </a:prstGeom>
        </p:spPr>
      </p:pic>
    </p:spTree>
    <p:extLst>
      <p:ext uri="{BB962C8B-B14F-4D97-AF65-F5344CB8AC3E}">
        <p14:creationId xmlns:p14="http://schemas.microsoft.com/office/powerpoint/2010/main" val="102863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F9F"/>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05786EC-52E4-5D48-914C-A96095E9C3D3}"/>
              </a:ext>
            </a:extLst>
          </p:cNvPr>
          <p:cNvPicPr>
            <a:picLocks noChangeAspect="1"/>
          </p:cNvPicPr>
          <p:nvPr/>
        </p:nvPicPr>
        <p:blipFill>
          <a:blip r:embed="rId3"/>
          <a:stretch>
            <a:fillRect/>
          </a:stretch>
        </p:blipFill>
        <p:spPr>
          <a:xfrm>
            <a:off x="10850995" y="5628283"/>
            <a:ext cx="684306" cy="733185"/>
          </a:xfrm>
          <a:prstGeom prst="rect">
            <a:avLst/>
          </a:prstGeom>
        </p:spPr>
      </p:pic>
      <p:pic>
        <p:nvPicPr>
          <p:cNvPr id="11" name="Bild 6" descr="Logo_m21 de weiss_20160310_VV.png">
            <a:extLst>
              <a:ext uri="{FF2B5EF4-FFF2-40B4-BE49-F238E27FC236}">
                <a16:creationId xmlns:a16="http://schemas.microsoft.com/office/drawing/2014/main" id="{815DE576-46C3-384E-819B-A9FBE12FF7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3180" y="1236572"/>
            <a:ext cx="6577287" cy="2192428"/>
          </a:xfrm>
          <a:prstGeom prst="rect">
            <a:avLst/>
          </a:prstGeom>
        </p:spPr>
      </p:pic>
      <p:grpSp>
        <p:nvGrpSpPr>
          <p:cNvPr id="13" name="Gruppieren 12">
            <a:extLst>
              <a:ext uri="{FF2B5EF4-FFF2-40B4-BE49-F238E27FC236}">
                <a16:creationId xmlns:a16="http://schemas.microsoft.com/office/drawing/2014/main" id="{7C16D4C7-2713-A44D-A44B-B3BC0F0FD164}"/>
              </a:ext>
            </a:extLst>
          </p:cNvPr>
          <p:cNvGrpSpPr/>
          <p:nvPr/>
        </p:nvGrpSpPr>
        <p:grpSpPr>
          <a:xfrm>
            <a:off x="3243180" y="3783921"/>
            <a:ext cx="5416666" cy="1653111"/>
            <a:chOff x="4830958" y="5094750"/>
            <a:chExt cx="5416666" cy="1653111"/>
          </a:xfrm>
        </p:grpSpPr>
        <p:sp>
          <p:nvSpPr>
            <p:cNvPr id="14" name="Textfeld 13">
              <a:extLst>
                <a:ext uri="{FF2B5EF4-FFF2-40B4-BE49-F238E27FC236}">
                  <a16:creationId xmlns:a16="http://schemas.microsoft.com/office/drawing/2014/main" id="{8F38F189-1303-434A-9EC1-570E2AABFEF1}"/>
                </a:ext>
              </a:extLst>
            </p:cNvPr>
            <p:cNvSpPr txBox="1"/>
            <p:nvPr/>
          </p:nvSpPr>
          <p:spPr>
            <a:xfrm>
              <a:off x="4830958" y="5485977"/>
              <a:ext cx="5416666" cy="1261884"/>
            </a:xfrm>
            <a:prstGeom prst="rect">
              <a:avLst/>
            </a:prstGeom>
            <a:noFill/>
            <a:effectLst>
              <a:softEdge rad="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B3CAE2"/>
                  </a:solidFill>
                  <a:effectLst/>
                  <a:uLnTx/>
                  <a:uFillTx/>
                  <a:latin typeface="Titillium Web" pitchFamily="2" charset="77"/>
                </a:rPr>
                <a:t>www.mission-21.org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CAE2"/>
                  </a:solidFill>
                  <a:effectLst/>
                  <a:uLnTx/>
                  <a:uFillTx/>
                  <a:latin typeface="Titillium WebSemiBold" panose="00000700000000000000" pitchFamily="2" charset="0"/>
                </a:rPr>
                <a:t>Spendenkonto:</a:t>
              </a:r>
              <a:br>
                <a:rPr kumimoji="0" lang="de-DE" sz="2400" b="0" i="0" u="none" strike="noStrike" kern="1200" cap="none" spc="0" normalizeH="0" baseline="0" noProof="0" dirty="0">
                  <a:ln>
                    <a:noFill/>
                  </a:ln>
                  <a:solidFill>
                    <a:srgbClr val="B3CAE2"/>
                  </a:solidFill>
                  <a:effectLst/>
                  <a:uLnTx/>
                  <a:uFillTx/>
                  <a:latin typeface="Titillium WebSemiBold" panose="00000700000000000000" pitchFamily="2" charset="0"/>
                </a:rPr>
              </a:br>
              <a:r>
                <a:rPr kumimoji="0" lang="de-DE" sz="2400" b="0" i="0" u="none" strike="noStrike" kern="1200" cap="none" spc="0" normalizeH="0" baseline="0" noProof="0" dirty="0">
                  <a:ln>
                    <a:noFill/>
                  </a:ln>
                  <a:solidFill>
                    <a:srgbClr val="B3CAE2"/>
                  </a:solidFill>
                  <a:effectLst/>
                  <a:uLnTx/>
                  <a:uFillTx/>
                  <a:latin typeface="Titillium WebSemiBold" panose="00000700000000000000" pitchFamily="2" charset="0"/>
                </a:rPr>
                <a:t>IBAN: CH58 0900 0000 4072 6233 2</a:t>
              </a:r>
              <a:endParaRPr kumimoji="0" lang="de-DE" sz="2400" b="1" i="0" u="none" strike="noStrike" kern="1200" cap="none" spc="0" normalizeH="0" baseline="0" noProof="0" dirty="0">
                <a:ln>
                  <a:noFill/>
                </a:ln>
                <a:solidFill>
                  <a:srgbClr val="B3CAE2"/>
                </a:solidFill>
                <a:effectLst/>
                <a:uLnTx/>
                <a:uFillTx/>
                <a:latin typeface="Titillium WebSemiBold" panose="00000700000000000000" pitchFamily="2" charset="0"/>
              </a:endParaRPr>
            </a:p>
          </p:txBody>
        </p:sp>
        <p:pic>
          <p:nvPicPr>
            <p:cNvPr id="15" name="Grafik 14">
              <a:extLst>
                <a:ext uri="{FF2B5EF4-FFF2-40B4-BE49-F238E27FC236}">
                  <a16:creationId xmlns:a16="http://schemas.microsoft.com/office/drawing/2014/main" id="{C451D604-FDE6-9B43-A625-8C6C29CB618A}"/>
                </a:ext>
              </a:extLst>
            </p:cNvPr>
            <p:cNvPicPr>
              <a:picLocks noChangeAspect="1"/>
            </p:cNvPicPr>
            <p:nvPr/>
          </p:nvPicPr>
          <p:blipFill>
            <a:blip r:embed="rId5">
              <a:alphaModFix amt="70000"/>
            </a:blip>
            <a:stretch>
              <a:fillRect/>
            </a:stretch>
          </p:blipFill>
          <p:spPr>
            <a:xfrm>
              <a:off x="4899410" y="5094750"/>
              <a:ext cx="322863" cy="322863"/>
            </a:xfrm>
            <a:prstGeom prst="rect">
              <a:avLst/>
            </a:prstGeom>
          </p:spPr>
        </p:pic>
        <p:pic>
          <p:nvPicPr>
            <p:cNvPr id="16" name="Grafik 15">
              <a:extLst>
                <a:ext uri="{FF2B5EF4-FFF2-40B4-BE49-F238E27FC236}">
                  <a16:creationId xmlns:a16="http://schemas.microsoft.com/office/drawing/2014/main" id="{BA1AE9D9-82ED-4949-865C-3E279F426DDF}"/>
                </a:ext>
              </a:extLst>
            </p:cNvPr>
            <p:cNvPicPr>
              <a:picLocks noChangeAspect="1"/>
            </p:cNvPicPr>
            <p:nvPr/>
          </p:nvPicPr>
          <p:blipFill>
            <a:blip r:embed="rId6">
              <a:alphaModFix amt="70000"/>
            </a:blip>
            <a:stretch>
              <a:fillRect/>
            </a:stretch>
          </p:blipFill>
          <p:spPr>
            <a:xfrm>
              <a:off x="5395352" y="5094750"/>
              <a:ext cx="163760" cy="313873"/>
            </a:xfrm>
            <a:prstGeom prst="rect">
              <a:avLst/>
            </a:prstGeom>
          </p:spPr>
        </p:pic>
        <p:pic>
          <p:nvPicPr>
            <p:cNvPr id="17" name="Grafik 16">
              <a:extLst>
                <a:ext uri="{FF2B5EF4-FFF2-40B4-BE49-F238E27FC236}">
                  <a16:creationId xmlns:a16="http://schemas.microsoft.com/office/drawing/2014/main" id="{EF25BB02-3313-204A-B49D-AEC40245E3E3}"/>
                </a:ext>
              </a:extLst>
            </p:cNvPr>
            <p:cNvPicPr>
              <a:picLocks noChangeAspect="1"/>
            </p:cNvPicPr>
            <p:nvPr/>
          </p:nvPicPr>
          <p:blipFill>
            <a:blip r:embed="rId7">
              <a:alphaModFix amt="70000"/>
            </a:blip>
            <a:stretch>
              <a:fillRect/>
            </a:stretch>
          </p:blipFill>
          <p:spPr>
            <a:xfrm>
              <a:off x="5732191" y="5141252"/>
              <a:ext cx="332953" cy="267371"/>
            </a:xfrm>
            <a:prstGeom prst="rect">
              <a:avLst/>
            </a:prstGeom>
          </p:spPr>
        </p:pic>
        <p:pic>
          <p:nvPicPr>
            <p:cNvPr id="18" name="Grafik 17">
              <a:extLst>
                <a:ext uri="{FF2B5EF4-FFF2-40B4-BE49-F238E27FC236}">
                  <a16:creationId xmlns:a16="http://schemas.microsoft.com/office/drawing/2014/main" id="{AB691980-FC29-DE41-A40F-C02F8A1B0E2E}"/>
                </a:ext>
              </a:extLst>
            </p:cNvPr>
            <p:cNvPicPr>
              <a:picLocks noChangeAspect="1"/>
            </p:cNvPicPr>
            <p:nvPr/>
          </p:nvPicPr>
          <p:blipFill>
            <a:blip r:embed="rId8">
              <a:alphaModFix amt="70000"/>
            </a:blip>
            <a:stretch>
              <a:fillRect/>
            </a:stretch>
          </p:blipFill>
          <p:spPr>
            <a:xfrm>
              <a:off x="6238223" y="5098308"/>
              <a:ext cx="378355" cy="267371"/>
            </a:xfrm>
            <a:prstGeom prst="rect">
              <a:avLst/>
            </a:prstGeom>
          </p:spPr>
        </p:pic>
      </p:grpSp>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6350" y="5680278"/>
            <a:ext cx="1769749" cy="649962"/>
          </a:xfrm>
          <a:prstGeom prst="rect">
            <a:avLst/>
          </a:prstGeom>
          <a:solidFill>
            <a:srgbClr val="B3CAE2"/>
          </a:solidFill>
        </p:spPr>
      </p:pic>
    </p:spTree>
    <p:extLst>
      <p:ext uri="{BB962C8B-B14F-4D97-AF65-F5344CB8AC3E}">
        <p14:creationId xmlns:p14="http://schemas.microsoft.com/office/powerpoint/2010/main" val="217708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F9F"/>
        </a:solidFill>
        <a:effectLst/>
      </p:bgPr>
    </p:bg>
    <p:spTree>
      <p:nvGrpSpPr>
        <p:cNvPr id="1" name="">
          <a:extLst>
            <a:ext uri="{FF2B5EF4-FFF2-40B4-BE49-F238E27FC236}">
              <a16:creationId xmlns:a16="http://schemas.microsoft.com/office/drawing/2014/main" id="{80BD2F50-D4C7-5C62-FB35-5ED08A8C2888}"/>
            </a:ext>
          </a:extLst>
        </p:cNvPr>
        <p:cNvGrpSpPr/>
        <p:nvPr/>
      </p:nvGrpSpPr>
      <p:grpSpPr>
        <a:xfrm>
          <a:off x="0" y="0"/>
          <a:ext cx="0" cy="0"/>
          <a:chOff x="0" y="0"/>
          <a:chExt cx="0" cy="0"/>
        </a:xfrm>
      </p:grpSpPr>
      <p:pic>
        <p:nvPicPr>
          <p:cNvPr id="12" name="Grafik 11">
            <a:extLst>
              <a:ext uri="{FF2B5EF4-FFF2-40B4-BE49-F238E27FC236}">
                <a16:creationId xmlns:a16="http://schemas.microsoft.com/office/drawing/2014/main" id="{6E4F85AE-6AFF-99FC-1B35-897B1EB782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2771" y="5670885"/>
            <a:ext cx="756879" cy="802292"/>
          </a:xfrm>
          <a:prstGeom prst="rect">
            <a:avLst/>
          </a:prstGeom>
          <a:noFill/>
        </p:spPr>
      </p:pic>
      <p:sp>
        <p:nvSpPr>
          <p:cNvPr id="3" name="Rechteck 2">
            <a:extLst>
              <a:ext uri="{FF2B5EF4-FFF2-40B4-BE49-F238E27FC236}">
                <a16:creationId xmlns:a16="http://schemas.microsoft.com/office/drawing/2014/main" id="{6098DB5C-E81C-6CDB-2046-ECEB21BC52DE}"/>
              </a:ext>
            </a:extLst>
          </p:cNvPr>
          <p:cNvSpPr/>
          <p:nvPr/>
        </p:nvSpPr>
        <p:spPr>
          <a:xfrm>
            <a:off x="73890" y="4812145"/>
            <a:ext cx="6268637" cy="2169538"/>
          </a:xfrm>
          <a:prstGeom prst="rect">
            <a:avLst/>
          </a:prstGeom>
          <a:no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C5761E49-2D77-D78E-3AAD-BE57DF4A56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03120" y="1183005"/>
            <a:ext cx="10088880" cy="5674995"/>
          </a:xfrm>
          <a:prstGeom prst="rect">
            <a:avLst/>
          </a:prstGeom>
        </p:spPr>
      </p:pic>
      <p:sp>
        <p:nvSpPr>
          <p:cNvPr id="9" name="Textfeld 8">
            <a:extLst>
              <a:ext uri="{FF2B5EF4-FFF2-40B4-BE49-F238E27FC236}">
                <a16:creationId xmlns:a16="http://schemas.microsoft.com/office/drawing/2014/main" id="{54719AB7-899C-82BC-68B4-0BCA01895248}"/>
              </a:ext>
            </a:extLst>
          </p:cNvPr>
          <p:cNvSpPr txBox="1"/>
          <p:nvPr/>
        </p:nvSpPr>
        <p:spPr>
          <a:xfrm>
            <a:off x="1600200" y="198543"/>
            <a:ext cx="10534650" cy="1384995"/>
          </a:xfrm>
          <a:prstGeom prst="rect">
            <a:avLst/>
          </a:prstGeom>
          <a:noFill/>
        </p:spPr>
        <p:txBody>
          <a:bodyPr wrap="square" rtlCol="0">
            <a:spAutoFit/>
          </a:bodyPr>
          <a:lstStyle/>
          <a:p>
            <a:pPr algn="ctr"/>
            <a:r>
              <a:rPr lang="de-CH" sz="2400" b="1" dirty="0">
                <a:solidFill>
                  <a:schemeClr val="bg1"/>
                </a:solidFill>
                <a:latin typeface="LintelM21" panose="00000500000000000000" pitchFamily="50" charset="0"/>
              </a:rPr>
              <a:t>Frauenrechte und gesellschaftlicher Wandel am Beispiel Peru</a:t>
            </a:r>
          </a:p>
          <a:p>
            <a:pPr algn="ctr"/>
            <a:r>
              <a:rPr lang="de-CH" sz="2400" dirty="0">
                <a:solidFill>
                  <a:schemeClr val="bg1"/>
                </a:solidFill>
                <a:latin typeface="LintelM21" panose="00000500000000000000" pitchFamily="50" charset="0"/>
              </a:rPr>
              <a:t>Partner-Organisationen Flora Tristán in Lima</a:t>
            </a:r>
            <a:endParaRPr lang="de-DE" sz="2400" dirty="0">
              <a:solidFill>
                <a:schemeClr val="bg1"/>
              </a:solidFill>
              <a:latin typeface="LintelM21" panose="00000500000000000000" pitchFamily="50" charset="0"/>
            </a:endParaRPr>
          </a:p>
          <a:p>
            <a:pPr algn="ctr"/>
            <a:endParaRPr lang="de-CH" b="1" dirty="0"/>
          </a:p>
          <a:p>
            <a:pPr algn="ctr"/>
            <a:endParaRPr lang="de-CH" dirty="0"/>
          </a:p>
        </p:txBody>
      </p:sp>
      <p:pic>
        <p:nvPicPr>
          <p:cNvPr id="10" name="Grafik 9">
            <a:extLst>
              <a:ext uri="{FF2B5EF4-FFF2-40B4-BE49-F238E27FC236}">
                <a16:creationId xmlns:a16="http://schemas.microsoft.com/office/drawing/2014/main" id="{00BA4C05-7EA0-96A3-A21B-853E83342C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490" y="5634567"/>
            <a:ext cx="2857500" cy="914400"/>
          </a:xfrm>
          <a:prstGeom prst="rect">
            <a:avLst/>
          </a:prstGeom>
        </p:spPr>
      </p:pic>
    </p:spTree>
    <p:extLst>
      <p:ext uri="{BB962C8B-B14F-4D97-AF65-F5344CB8AC3E}">
        <p14:creationId xmlns:p14="http://schemas.microsoft.com/office/powerpoint/2010/main" val="30452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D3A3301-F92A-1AD2-AEA1-26C212C273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7198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D8FA811-0AE6-2ECE-8A58-67B0E1748EE2}"/>
              </a:ext>
            </a:extLst>
          </p:cNvPr>
          <p:cNvPicPr>
            <a:picLocks noChangeAspect="1"/>
          </p:cNvPicPr>
          <p:nvPr/>
        </p:nvPicPr>
        <p:blipFill>
          <a:blip r:embed="rId3">
            <a:extLst>
              <a:ext uri="{28A0092B-C50C-407E-A947-70E740481C1C}">
                <a14:useLocalDpi xmlns:a14="http://schemas.microsoft.com/office/drawing/2010/main" val="0"/>
              </a:ext>
            </a:extLst>
          </a:blip>
          <a:srcRect b="7500"/>
          <a:stretch>
            <a:fillRect/>
          </a:stretch>
        </p:blipFill>
        <p:spPr>
          <a:xfrm>
            <a:off x="535459" y="0"/>
            <a:ext cx="11121081" cy="6858000"/>
          </a:xfrm>
          <a:prstGeom prst="rect">
            <a:avLst/>
          </a:prstGeom>
        </p:spPr>
      </p:pic>
    </p:spTree>
    <p:extLst>
      <p:ext uri="{BB962C8B-B14F-4D97-AF65-F5344CB8AC3E}">
        <p14:creationId xmlns:p14="http://schemas.microsoft.com/office/powerpoint/2010/main" val="274500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F7F85CA-A957-03CF-0C74-056AC9399B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89238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a:extLst>
              <a:ext uri="{FF2B5EF4-FFF2-40B4-BE49-F238E27FC236}">
                <a16:creationId xmlns:a16="http://schemas.microsoft.com/office/drawing/2014/main" id="{748B7492-6B36-DF8E-7BD0-09632DDD424B}"/>
              </a:ext>
            </a:extLst>
          </p:cNvPr>
          <p:cNvPicPr>
            <a:picLocks noChangeAspect="1"/>
          </p:cNvPicPr>
          <p:nvPr/>
        </p:nvPicPr>
        <p:blipFill>
          <a:blip r:embed="rId3">
            <a:extLst>
              <a:ext uri="{28A0092B-C50C-407E-A947-70E740481C1C}">
                <a14:useLocalDpi xmlns:a14="http://schemas.microsoft.com/office/drawing/2010/main" val="0"/>
              </a:ext>
            </a:extLst>
          </a:blip>
          <a:srcRect t="15746"/>
          <a:stretch>
            <a:fillRect/>
          </a:stretch>
        </p:blipFill>
        <p:spPr>
          <a:xfrm>
            <a:off x="20" y="1282"/>
            <a:ext cx="12191980" cy="6856718"/>
          </a:xfrm>
          <a:prstGeom prst="rect">
            <a:avLst/>
          </a:prstGeom>
        </p:spPr>
      </p:pic>
    </p:spTree>
    <p:extLst>
      <p:ext uri="{BB962C8B-B14F-4D97-AF65-F5344CB8AC3E}">
        <p14:creationId xmlns:p14="http://schemas.microsoft.com/office/powerpoint/2010/main" val="147322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a:extLst>
              <a:ext uri="{FF2B5EF4-FFF2-40B4-BE49-F238E27FC236}">
                <a16:creationId xmlns:a16="http://schemas.microsoft.com/office/drawing/2014/main" id="{53D2BD68-8A64-7FD2-9613-A902C305D8B7}"/>
              </a:ext>
            </a:extLst>
          </p:cNvPr>
          <p:cNvPicPr>
            <a:picLocks noChangeAspect="1"/>
          </p:cNvPicPr>
          <p:nvPr/>
        </p:nvPicPr>
        <p:blipFill>
          <a:blip r:embed="rId3">
            <a:extLst>
              <a:ext uri="{28A0092B-C50C-407E-A947-70E740481C1C}">
                <a14:useLocalDpi xmlns:a14="http://schemas.microsoft.com/office/drawing/2010/main" val="0"/>
              </a:ext>
            </a:extLst>
          </a:blip>
          <a:srcRect b="15746"/>
          <a:stretch>
            <a:fillRect/>
          </a:stretch>
        </p:blipFill>
        <p:spPr>
          <a:xfrm>
            <a:off x="20" y="1282"/>
            <a:ext cx="12191980" cy="6856718"/>
          </a:xfrm>
          <a:prstGeom prst="rect">
            <a:avLst/>
          </a:prstGeom>
        </p:spPr>
      </p:pic>
    </p:spTree>
    <p:extLst>
      <p:ext uri="{BB962C8B-B14F-4D97-AF65-F5344CB8AC3E}">
        <p14:creationId xmlns:p14="http://schemas.microsoft.com/office/powerpoint/2010/main" val="118353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Grafik 1">
            <a:extLst>
              <a:ext uri="{FF2B5EF4-FFF2-40B4-BE49-F238E27FC236}">
                <a16:creationId xmlns:a16="http://schemas.microsoft.com/office/drawing/2014/main" id="{25CFF5E0-4F81-4B92-BF0C-B01E2A4F9821}"/>
              </a:ext>
            </a:extLst>
          </p:cNvPr>
          <p:cNvPicPr>
            <a:picLocks noChangeAspect="1"/>
          </p:cNvPicPr>
          <p:nvPr/>
        </p:nvPicPr>
        <p:blipFill>
          <a:blip r:embed="rId3"/>
          <a:srcRect t="3474" b="12272"/>
          <a:stretch>
            <a:fillRect/>
          </a:stretch>
        </p:blipFill>
        <p:spPr>
          <a:xfrm>
            <a:off x="20" y="1282"/>
            <a:ext cx="12191980" cy="6856718"/>
          </a:xfrm>
          <a:prstGeom prst="rect">
            <a:avLst/>
          </a:prstGeom>
        </p:spPr>
      </p:pic>
    </p:spTree>
    <p:extLst>
      <p:ext uri="{BB962C8B-B14F-4D97-AF65-F5344CB8AC3E}">
        <p14:creationId xmlns:p14="http://schemas.microsoft.com/office/powerpoint/2010/main" val="39914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a:extLst>
              <a:ext uri="{FF2B5EF4-FFF2-40B4-BE49-F238E27FC236}">
                <a16:creationId xmlns:a16="http://schemas.microsoft.com/office/drawing/2014/main" id="{C5C2B3C1-ED54-7031-E89F-89B71D2A3DC1}"/>
              </a:ext>
            </a:extLst>
          </p:cNvPr>
          <p:cNvPicPr>
            <a:picLocks noChangeAspect="1"/>
          </p:cNvPicPr>
          <p:nvPr/>
        </p:nvPicPr>
        <p:blipFill>
          <a:blip r:embed="rId3">
            <a:extLst>
              <a:ext uri="{28A0092B-C50C-407E-A947-70E740481C1C}">
                <a14:useLocalDpi xmlns:a14="http://schemas.microsoft.com/office/drawing/2010/main" val="0"/>
              </a:ext>
            </a:extLst>
          </a:blip>
          <a:srcRect t="15746"/>
          <a:stretch>
            <a:fillRect/>
          </a:stretch>
        </p:blipFill>
        <p:spPr>
          <a:xfrm>
            <a:off x="20" y="1282"/>
            <a:ext cx="12191980" cy="6856718"/>
          </a:xfrm>
          <a:prstGeom prst="rect">
            <a:avLst/>
          </a:prstGeom>
        </p:spPr>
      </p:pic>
    </p:spTree>
    <p:extLst>
      <p:ext uri="{BB962C8B-B14F-4D97-AF65-F5344CB8AC3E}">
        <p14:creationId xmlns:p14="http://schemas.microsoft.com/office/powerpoint/2010/main" val="35760831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053FB5AF-C6F5-4505-BB3E-DE7685672995}" vid="{E43D5E38-32FB-40AA-99D3-86A8191366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292992B1FB6AB4BBD04FDA5CE54241C" ma:contentTypeVersion="10" ma:contentTypeDescription="Ein neues Dokument erstellen." ma:contentTypeScope="" ma:versionID="aa5be7d4d50a2b643fc2bda7aa97905d">
  <xsd:schema xmlns:xsd="http://www.w3.org/2001/XMLSchema" xmlns:xs="http://www.w3.org/2001/XMLSchema" xmlns:p="http://schemas.microsoft.com/office/2006/metadata/properties" xmlns:ns2="abcc02d1-1afc-43a4-b267-ad84b149e4cc" xmlns:ns3="bb418738-804b-498b-89e3-1dbdc10ed851" targetNamespace="http://schemas.microsoft.com/office/2006/metadata/properties" ma:root="true" ma:fieldsID="492566eab0ceb4d7c5568d0d13dcf8cf" ns2:_="" ns3:_="">
    <xsd:import namespace="abcc02d1-1afc-43a4-b267-ad84b149e4cc"/>
    <xsd:import namespace="bb418738-804b-498b-89e3-1dbdc10ed8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cc02d1-1afc-43a4-b267-ad84b149e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cd75c157-8818-4a3e-93c0-5332bcaba0d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418738-804b-498b-89e3-1dbdc10ed85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aeba4ee-852f-472f-91f0-ad46f91c8714}" ma:internalName="TaxCatchAll" ma:showField="CatchAllData" ma:web="bb418738-804b-498b-89e3-1dbdc10ed8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bcc02d1-1afc-43a4-b267-ad84b149e4cc">
      <Terms xmlns="http://schemas.microsoft.com/office/infopath/2007/PartnerControls"/>
    </lcf76f155ced4ddcb4097134ff3c332f>
    <TaxCatchAll xmlns="bb418738-804b-498b-89e3-1dbdc10ed8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8CCBB6-AE94-4603-A623-A36479F12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cc02d1-1afc-43a4-b267-ad84b149e4cc"/>
    <ds:schemaRef ds:uri="bb418738-804b-498b-89e3-1dbdc10ed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7C8550-FC56-4789-AE30-81FC4089957E}">
  <ds:schemaRefs>
    <ds:schemaRef ds:uri="http://schemas.microsoft.com/office/2006/metadata/properties"/>
    <ds:schemaRef ds:uri="http://schemas.microsoft.com/office/infopath/2007/PartnerControls"/>
    <ds:schemaRef ds:uri="abcc02d1-1afc-43a4-b267-ad84b149e4cc"/>
    <ds:schemaRef ds:uri="bb418738-804b-498b-89e3-1dbdc10ed851"/>
  </ds:schemaRefs>
</ds:datastoreItem>
</file>

<file path=customXml/itemProps3.xml><?xml version="1.0" encoding="utf-8"?>
<ds:datastoreItem xmlns:ds="http://schemas.openxmlformats.org/officeDocument/2006/customXml" ds:itemID="{B20EFA36-4682-49F0-B6ED-136D606402B4}">
  <ds:schemaRefs>
    <ds:schemaRef ds:uri="http://schemas.microsoft.com/sharepoint/v3/contenttype/forms"/>
  </ds:schemaRefs>
</ds:datastoreItem>
</file>

<file path=docMetadata/LabelInfo.xml><?xml version="1.0" encoding="utf-8"?>
<clbl:labelList xmlns:clbl="http://schemas.microsoft.com/office/2020/mipLabelMetadata">
  <clbl:label id="{2f01051b-e8a1-4e77-a59d-eb8bbfcbe08c}" enabled="0" method="" siteId="{2f01051b-e8a1-4e77-a59d-eb8bbfcbe08c}" removed="1"/>
</clbl:labelList>
</file>

<file path=docProps/app.xml><?xml version="1.0" encoding="utf-8"?>
<Properties xmlns="http://schemas.openxmlformats.org/officeDocument/2006/extended-properties" xmlns:vt="http://schemas.openxmlformats.org/officeDocument/2006/docPropsVTypes">
  <Template>Basis-Präsentation_20260126</Template>
  <TotalTime>0</TotalTime>
  <Words>809</Words>
  <Application>Microsoft Office PowerPoint</Application>
  <PresentationFormat>Breitbild</PresentationFormat>
  <Paragraphs>91</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LintelM21</vt:lpstr>
      <vt:lpstr>Titillium Web</vt:lpstr>
      <vt:lpstr>Titillium WebSemiBold</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Flury-Schölch Alexandra</dc:creator>
  <cp:lastModifiedBy>Flury-Schölch Alexandra</cp:lastModifiedBy>
  <cp:revision>3</cp:revision>
  <cp:lastPrinted>2018-03-02T09:02:02Z</cp:lastPrinted>
  <dcterms:created xsi:type="dcterms:W3CDTF">2026-06-17T11:44:11Z</dcterms:created>
  <dcterms:modified xsi:type="dcterms:W3CDTF">2026-06-17T16:56:50Z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0x010100C292992B1FB6AB4BBD04FDA5CE54241C</vt:lpwstr>
  </property>
  <property fmtid="{D5CDD505-2E9C-101B-9397-08002B2CF9AE}" pid="3" name="MediaServiceImageTags">
    <vt:lpwstr/>
  </property>
</Properties>
</file>